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0"/>
  </p:notesMasterIdLst>
  <p:sldIdLst>
    <p:sldId id="260" r:id="rId2"/>
    <p:sldId id="263" r:id="rId3"/>
    <p:sldId id="2147473253" r:id="rId4"/>
    <p:sldId id="267" r:id="rId5"/>
    <p:sldId id="2147471437" r:id="rId6"/>
    <p:sldId id="2145705953" r:id="rId7"/>
    <p:sldId id="2145705974" r:id="rId8"/>
    <p:sldId id="2147471435" r:id="rId9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7B84D41-A8EC-BA5D-CF10-5765AB5EA011}" name="To, Kayleigh" initials="TK" userId="S::kto1@bwh.harvard.edu::ff1e82b7-2eea-49a4-904a-547621576d7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7897"/>
    <a:srgbClr val="04384E"/>
    <a:srgbClr val="FECC2D"/>
    <a:srgbClr val="9A20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1"/>
    <p:restoredTop sz="83972"/>
  </p:normalViewPr>
  <p:slideViewPr>
    <p:cSldViewPr snapToGrid="0">
      <p:cViewPr varScale="1">
        <p:scale>
          <a:sx n="122" d="100"/>
          <a:sy n="122" d="100"/>
        </p:scale>
        <p:origin x="11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8/10/relationships/authors" Target="author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E0936-AB80-1F49-BEA6-628F44581A58}" type="datetimeFigureOut">
              <a:rPr lang="en-US" smtClean="0"/>
              <a:t>6/8/26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9E301E-56B6-6843-BC09-EA1FAD9FC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876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E301E-56B6-6843-BC09-EA1FAD9FCE9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697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9E301E-56B6-6843-BC09-EA1FAD9FCE9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77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23374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6983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424782"/>
            <a:ext cx="7886700" cy="2377281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824553"/>
            <a:ext cx="7886700" cy="12501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1796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68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680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490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0362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7656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2673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sv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8FC3AA7F-A3B6-BE04-27C6-468C55F22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800"/>
            <a:ext cx="7886700" cy="1104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254E921-3DEA-B370-68D3-5EF4D8A475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7392548" y="4893988"/>
            <a:ext cx="1436034" cy="82101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422AAA3-A1D4-9059-F89C-822853F0ACE2}"/>
              </a:ext>
            </a:extLst>
          </p:cNvPr>
          <p:cNvSpPr/>
          <p:nvPr userDrawn="1"/>
        </p:nvSpPr>
        <p:spPr>
          <a:xfrm>
            <a:off x="0" y="5208208"/>
            <a:ext cx="7322024" cy="50915"/>
          </a:xfrm>
          <a:prstGeom prst="rect">
            <a:avLst/>
          </a:prstGeom>
          <a:solidFill>
            <a:srgbClr val="0438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331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04384E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0" i="0" kern="1200">
          <a:solidFill>
            <a:srgbClr val="04384E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rgbClr val="04384E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b="0" i="0" kern="1200">
          <a:solidFill>
            <a:srgbClr val="04384E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rgbClr val="04384E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rgbClr val="04384E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rctcenter.org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rctcenter.org/glossary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edcap.partners.org/redcap/surveys/?s=J444AH9H8KRT8ELE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0BF1E-F488-6F4C-7015-F448F22CE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533" y="293120"/>
            <a:ext cx="7886700" cy="1104636"/>
          </a:xfrm>
        </p:spPr>
        <p:txBody>
          <a:bodyPr/>
          <a:lstStyle/>
          <a:p>
            <a:pPr algn="ctr"/>
            <a:r>
              <a:rPr lang="en-US" b="1" dirty="0">
                <a:latin typeface="Avenir Black" panose="02000503020000020003" pitchFamily="2" charset="0"/>
              </a:rPr>
              <a:t>Hello!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F54A4-A01A-093D-C5AF-EB8C05637D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521354"/>
            <a:ext cx="8180813" cy="3626115"/>
          </a:xfrm>
        </p:spPr>
        <p:txBody>
          <a:bodyPr/>
          <a:lstStyle/>
          <a:p>
            <a:pPr marL="0" indent="0" algn="ctr">
              <a:buNone/>
            </a:pPr>
            <a:r>
              <a:rPr lang="en-US" sz="1800" b="1" dirty="0">
                <a:latin typeface="Avenir Book" panose="02000503020000020003" pitchFamily="2" charset="0"/>
              </a:rPr>
              <a:t>Thanks for your interest in telling others about the</a:t>
            </a:r>
          </a:p>
          <a:p>
            <a:pPr marL="0" indent="0" algn="ctr">
              <a:buNone/>
            </a:pPr>
            <a:r>
              <a:rPr lang="en-US" sz="1800" b="1" dirty="0">
                <a:latin typeface="Avenir Book" panose="02000503020000020003" pitchFamily="2" charset="0"/>
              </a:rPr>
              <a:t>MRCT Center Clinical Research Glossary Public Review Process!</a:t>
            </a:r>
          </a:p>
          <a:p>
            <a:pPr marL="0" indent="0" algn="ctr">
              <a:buNone/>
            </a:pPr>
            <a:endParaRPr lang="en-US" sz="1800" b="1" dirty="0">
              <a:latin typeface="Avenir Book" panose="02000503020000020003" pitchFamily="2" charset="0"/>
            </a:endParaRPr>
          </a:p>
          <a:p>
            <a:pPr marL="0" indent="0" algn="ctr">
              <a:buNone/>
            </a:pPr>
            <a:r>
              <a:rPr lang="en-US" sz="1800" b="1" dirty="0">
                <a:latin typeface="Avenir Book" panose="02000503020000020003" pitchFamily="2" charset="0"/>
              </a:rPr>
              <a:t>This deck is to be used for educational and advertising purposes.</a:t>
            </a:r>
          </a:p>
          <a:p>
            <a:pPr marL="0" indent="0" algn="ctr">
              <a:buNone/>
            </a:pPr>
            <a:endParaRPr lang="en-US" sz="1800" b="1" dirty="0">
              <a:latin typeface="Avenir Book" panose="02000503020000020003" pitchFamily="2" charset="0"/>
            </a:endParaRPr>
          </a:p>
          <a:p>
            <a:pPr marL="0" indent="0" algn="ctr">
              <a:buNone/>
            </a:pPr>
            <a:r>
              <a:rPr lang="en-US" sz="1800" b="1" dirty="0">
                <a:latin typeface="Avenir Book" panose="02000503020000020003" pitchFamily="2" charset="0"/>
              </a:rPr>
              <a:t>Please do not change any of the links or content.</a:t>
            </a:r>
          </a:p>
          <a:p>
            <a:pPr marL="0" indent="0" algn="ctr">
              <a:buNone/>
            </a:pPr>
            <a:endParaRPr lang="en-US" sz="1800" b="1" dirty="0">
              <a:latin typeface="Avenir Book" panose="02000503020000020003" pitchFamily="2" charset="0"/>
            </a:endParaRPr>
          </a:p>
          <a:p>
            <a:pPr marL="0" indent="0" algn="ctr">
              <a:buNone/>
            </a:pPr>
            <a:r>
              <a:rPr lang="en-US" sz="1800" b="1" dirty="0">
                <a:highlight>
                  <a:srgbClr val="FFFF00"/>
                </a:highlight>
                <a:latin typeface="Avenir Book" panose="02000503020000020003" pitchFamily="2" charset="0"/>
              </a:rPr>
              <a:t>Please delete this slide when you are ready.</a:t>
            </a:r>
          </a:p>
          <a:p>
            <a:pPr marL="0" indent="0">
              <a:buNone/>
            </a:pPr>
            <a:endParaRPr lang="en-US" sz="18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29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AD6D7-836B-BE67-6B8B-DB615EBD5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673" y="278069"/>
            <a:ext cx="7886700" cy="1104636"/>
          </a:xfrm>
        </p:spPr>
        <p:txBody>
          <a:bodyPr/>
          <a:lstStyle/>
          <a:p>
            <a:r>
              <a:rPr lang="en-US" b="1" dirty="0">
                <a:latin typeface="Avenir Black" panose="02000503020000020003" pitchFamily="2" charset="0"/>
              </a:rPr>
              <a:t>The MRCT Center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226F2-C200-1710-A215-C586B3BE2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673" y="1287438"/>
            <a:ext cx="4941107" cy="3626115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10000"/>
              </a:lnSpc>
              <a:spcAft>
                <a:spcPts val="1200"/>
              </a:spcAft>
              <a:buNone/>
            </a:pPr>
            <a:r>
              <a:rPr lang="en-US" altLang="en-US" sz="1900" dirty="0">
                <a:latin typeface="Avenir Book" panose="02000503020000020003" pitchFamily="2" charset="0"/>
                <a:ea typeface="ＭＳ Ｐゴシック" charset="-128"/>
              </a:rPr>
              <a:t>The MRCT Center is a research and policy center focused on addressing the conduct, oversight, ethics, and regulatory environment of clinical trials.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en-US" b="1" dirty="0">
                <a:solidFill>
                  <a:srgbClr val="C00000"/>
                </a:solidFill>
                <a:latin typeface="Avenir Medium" panose="02000503020000020003" pitchFamily="2" charset="0"/>
                <a:ea typeface="ＭＳ Ｐゴシック" charset="-128"/>
              </a:rPr>
              <a:t>Vision</a:t>
            </a:r>
            <a:endParaRPr lang="en-US" altLang="en-US" b="1" dirty="0">
              <a:latin typeface="Avenir Medium" panose="02000503020000020003" pitchFamily="2" charset="0"/>
              <a:ea typeface="ＭＳ Ｐゴシック" charset="-128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altLang="en-US" sz="1900" dirty="0">
                <a:latin typeface="Avenir Book" panose="02000503020000020003" pitchFamily="2" charset="0"/>
                <a:ea typeface="ＭＳ Ｐゴシック" charset="-128"/>
              </a:rPr>
              <a:t>Improve the integrity, safety, and rigor </a:t>
            </a:r>
            <a:br>
              <a:rPr lang="en-US" altLang="en-US" sz="1900" dirty="0">
                <a:latin typeface="Avenir Book" panose="02000503020000020003" pitchFamily="2" charset="0"/>
                <a:ea typeface="ＭＳ Ｐゴシック" charset="-128"/>
              </a:rPr>
            </a:br>
            <a:r>
              <a:rPr lang="en-US" altLang="en-US" sz="1900" dirty="0">
                <a:latin typeface="Avenir Book" panose="02000503020000020003" pitchFamily="2" charset="0"/>
                <a:ea typeface="ＭＳ Ｐゴシック" charset="-128"/>
              </a:rPr>
              <a:t>of global clinical trials.</a:t>
            </a:r>
            <a:endParaRPr lang="en-US" sz="1900" dirty="0">
              <a:latin typeface="Avenir Book" panose="02000503020000020003" pitchFamily="2" charset="0"/>
            </a:endParaRPr>
          </a:p>
          <a:p>
            <a:pPr marL="0" indent="0">
              <a:lnSpc>
                <a:spcPct val="110000"/>
              </a:lnSpc>
              <a:spcBef>
                <a:spcPts val="2100"/>
              </a:spcBef>
              <a:buNone/>
            </a:pPr>
            <a:r>
              <a:rPr lang="en-US" b="1" dirty="0">
                <a:solidFill>
                  <a:srgbClr val="C00000"/>
                </a:solidFill>
                <a:latin typeface="Avenir Medium" panose="02000503020000020003" pitchFamily="2" charset="0"/>
              </a:rPr>
              <a:t>Mission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900" dirty="0">
                <a:latin typeface="Avenir Book" panose="02000503020000020003" pitchFamily="2" charset="0"/>
              </a:rPr>
              <a:t>Engage diverse stakeholders to define </a:t>
            </a:r>
            <a:br>
              <a:rPr lang="en-US" sz="1900" dirty="0">
                <a:latin typeface="Avenir Book" panose="02000503020000020003" pitchFamily="2" charset="0"/>
              </a:rPr>
            </a:br>
            <a:r>
              <a:rPr lang="en-US" sz="1900" dirty="0">
                <a:latin typeface="Avenir Book" panose="02000503020000020003" pitchFamily="2" charset="0"/>
              </a:rPr>
              <a:t>emerging issues in global clinical trials and </a:t>
            </a:r>
            <a:br>
              <a:rPr lang="en-US" sz="1900" dirty="0">
                <a:latin typeface="Avenir Book" panose="02000503020000020003" pitchFamily="2" charset="0"/>
              </a:rPr>
            </a:br>
            <a:r>
              <a:rPr lang="en-US" sz="1900" dirty="0">
                <a:latin typeface="Avenir Book" panose="02000503020000020003" pitchFamily="2" charset="0"/>
              </a:rPr>
              <a:t>to create and implement ethical, actionable, </a:t>
            </a:r>
            <a:br>
              <a:rPr lang="en-US" sz="1900" dirty="0">
                <a:latin typeface="Avenir Book" panose="02000503020000020003" pitchFamily="2" charset="0"/>
              </a:rPr>
            </a:br>
            <a:r>
              <a:rPr lang="en-US" sz="1900" dirty="0">
                <a:latin typeface="Avenir Book" panose="02000503020000020003" pitchFamily="2" charset="0"/>
              </a:rPr>
              <a:t>and practical solutions.</a:t>
            </a:r>
          </a:p>
          <a:p>
            <a:pPr marL="0" indent="0">
              <a:lnSpc>
                <a:spcPct val="110000"/>
              </a:lnSpc>
              <a:buNone/>
            </a:pPr>
            <a:endParaRPr lang="en-US" altLang="en-US" sz="1900" dirty="0">
              <a:latin typeface="Avenir Book" panose="02000503020000020003" pitchFamily="2" charset="0"/>
              <a:ea typeface="ＭＳ Ｐゴシック" charset="-128"/>
            </a:endParaRPr>
          </a:p>
          <a:p>
            <a:pPr marL="0" indent="0">
              <a:buNone/>
            </a:pPr>
            <a:endParaRPr lang="en-US" dirty="0">
              <a:latin typeface="Avenir Book" panose="02000503020000020003" pitchFamily="2" charset="0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66496C46-90B2-C9FF-292B-E5387BD8AF4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0780" y="1477972"/>
            <a:ext cx="3583547" cy="2759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CA75759-5A00-FF73-B7F9-6B91891BF103}"/>
              </a:ext>
            </a:extLst>
          </p:cNvPr>
          <p:cNvSpPr txBox="1"/>
          <p:nvPr/>
        </p:nvSpPr>
        <p:spPr>
          <a:xfrm>
            <a:off x="5250780" y="4480112"/>
            <a:ext cx="25342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venir Book" panose="02000503020000020003" pitchFamily="2" charset="0"/>
                <a:cs typeface="Calibri" panose="020F0502020204030204" pitchFamily="34" charset="0"/>
                <a:hlinkClick r:id="rId3"/>
              </a:rPr>
              <a:t>www.mrctcenter.org</a:t>
            </a:r>
            <a:r>
              <a:rPr lang="en-US" sz="20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81576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2547F-2D72-159B-BD1C-83A27102A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873440"/>
          </a:xfrm>
        </p:spPr>
        <p:txBody>
          <a:bodyPr/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The Clinical Research Glossary (CRG)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FC9A0-3830-3E1B-5CAB-A85992062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27064"/>
            <a:ext cx="7886700" cy="3626115"/>
          </a:xfrm>
        </p:spPr>
        <p:txBody>
          <a:bodyPr/>
          <a:lstStyle/>
          <a:p>
            <a:pPr marL="385763" indent="-342900">
              <a:spcBef>
                <a:spcPts val="1650"/>
              </a:spcBef>
              <a:defRPr/>
            </a:pPr>
            <a:r>
              <a:rPr lang="en-US" dirty="0"/>
              <a:t>A resource of consistent, accurate and simplified definitions for use across the research industry.</a:t>
            </a:r>
          </a:p>
          <a:p>
            <a:pPr marL="385763" indent="-342900">
              <a:spcBef>
                <a:spcPts val="1650"/>
              </a:spcBef>
              <a:defRPr/>
            </a:pPr>
            <a:r>
              <a:rPr lang="en-US" dirty="0"/>
              <a:t>A resource that harmonizes definitions across the industry, promoting a unified approach to best support patients, participants and their caregivers.</a:t>
            </a:r>
          </a:p>
          <a:p>
            <a:pPr marL="42863">
              <a:spcBef>
                <a:spcPts val="1650"/>
              </a:spcBef>
              <a:defRPr/>
            </a:pPr>
            <a:endParaRPr lang="en-US" dirty="0"/>
          </a:p>
          <a:p>
            <a:pPr lvl="1">
              <a:spcBef>
                <a:spcPts val="1650"/>
              </a:spcBef>
              <a:defRPr/>
            </a:pPr>
            <a:endParaRPr lang="en-US" dirty="0"/>
          </a:p>
          <a:p>
            <a:pPr lvl="1">
              <a:spcBef>
                <a:spcPts val="1650"/>
              </a:spcBef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31C8F58F-9016-26DE-CD2D-71B109AE3B09}"/>
              </a:ext>
            </a:extLst>
          </p:cNvPr>
          <p:cNvSpPr txBox="1">
            <a:spLocks/>
          </p:cNvSpPr>
          <p:nvPr/>
        </p:nvSpPr>
        <p:spPr bwMode="auto">
          <a:xfrm>
            <a:off x="0" y="3040121"/>
            <a:ext cx="9144000" cy="176370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8053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50" dirty="0">
                <a:solidFill>
                  <a:schemeClr val="tx2"/>
                </a:solidFill>
                <a:latin typeface="Avenir Next LT Pro" panose="020B0504020202020204" pitchFamily="34" charset="77"/>
              </a:rPr>
              <a:t>Mission to continue growing a plain language glossary that includes definitions that are:</a:t>
            </a:r>
          </a:p>
          <a:p>
            <a:pPr>
              <a:buFontTx/>
              <a:buChar char="-"/>
            </a:pPr>
            <a:r>
              <a:rPr lang="en-US" sz="1350" dirty="0">
                <a:solidFill>
                  <a:schemeClr val="tx2"/>
                </a:solidFill>
                <a:latin typeface="Avenir Next LT Pro" panose="020B0504020202020204" pitchFamily="34" charset="77"/>
              </a:rPr>
              <a:t>Co-created with patients,</a:t>
            </a:r>
          </a:p>
          <a:p>
            <a:pPr>
              <a:buFontTx/>
              <a:buChar char="-"/>
            </a:pPr>
            <a:r>
              <a:rPr lang="en-US" sz="1350" dirty="0">
                <a:solidFill>
                  <a:schemeClr val="tx2"/>
                </a:solidFill>
                <a:latin typeface="Avenir Next LT Pro" panose="020B0504020202020204" pitchFamily="34" charset="77"/>
              </a:rPr>
              <a:t>Designed for public understanding,</a:t>
            </a:r>
          </a:p>
          <a:p>
            <a:pPr>
              <a:buFontTx/>
              <a:buChar char="-"/>
            </a:pPr>
            <a:r>
              <a:rPr lang="en-US" sz="1350" dirty="0">
                <a:solidFill>
                  <a:schemeClr val="tx2"/>
                </a:solidFill>
                <a:latin typeface="Avenir Next LT Pro" panose="020B0504020202020204" pitchFamily="34" charset="77"/>
              </a:rPr>
              <a:t>Acceptable to industry and academic stakeholders across the clinical research ecosystem,</a:t>
            </a:r>
          </a:p>
          <a:p>
            <a:pPr>
              <a:buFontTx/>
              <a:buChar char="-"/>
            </a:pPr>
            <a:r>
              <a:rPr lang="en-US" sz="1350" dirty="0">
                <a:solidFill>
                  <a:schemeClr val="tx2"/>
                </a:solidFill>
                <a:latin typeface="Avenir Next LT Pro" panose="020B0504020202020204" pitchFamily="34" charset="77"/>
              </a:rPr>
              <a:t>A tool to facilitate communication around research.</a:t>
            </a:r>
          </a:p>
          <a:p>
            <a:pPr marL="0" indent="0">
              <a:buNone/>
            </a:pPr>
            <a:endParaRPr lang="en-US" sz="2100" dirty="0">
              <a:solidFill>
                <a:schemeClr val="tx2"/>
              </a:solidFill>
              <a:latin typeface="Avenir Next LT Pro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75215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0FD4F-E09D-BD82-41B9-10F8F62D9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186" y="23345"/>
            <a:ext cx="8954814" cy="1104636"/>
          </a:xfrm>
        </p:spPr>
        <p:txBody>
          <a:bodyPr>
            <a:normAutofit/>
          </a:bodyPr>
          <a:lstStyle/>
          <a:p>
            <a:r>
              <a:rPr lang="en-US" sz="3100" b="1" dirty="0">
                <a:latin typeface="Avenir Black" panose="02000503020000020003" pitchFamily="2" charset="0"/>
              </a:rPr>
              <a:t>The MRCT Center Clinical Research Glossary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B3FFAC-D4BF-4A00-79D6-3F87B8B880FC}"/>
              </a:ext>
            </a:extLst>
          </p:cNvPr>
          <p:cNvSpPr txBox="1"/>
          <p:nvPr/>
        </p:nvSpPr>
        <p:spPr>
          <a:xfrm>
            <a:off x="3315534" y="5346818"/>
            <a:ext cx="25129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venir Book" panose="02000503020000020003" pitchFamily="2" charset="0"/>
                <a:hlinkClick r:id="rId3"/>
              </a:rPr>
              <a:t>www.mrctcenter.org/glossary</a:t>
            </a:r>
            <a:r>
              <a:rPr lang="en-US" sz="1400" dirty="0">
                <a:latin typeface="Avenir Book" panose="02000503020000020003" pitchFamily="2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4CD1F0-4DCB-5FD0-344C-84969F5D03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29117"/>
            <a:ext cx="5525264" cy="301270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DFF799-0C8E-8AFF-3C82-1661CB033F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6285" y="1239388"/>
            <a:ext cx="6118347" cy="32362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83DA06-9F25-6B52-56A8-3E5DE2E5E25C}"/>
              </a:ext>
            </a:extLst>
          </p:cNvPr>
          <p:cNvSpPr txBox="1"/>
          <p:nvPr/>
        </p:nvSpPr>
        <p:spPr>
          <a:xfrm>
            <a:off x="88825" y="4698848"/>
            <a:ext cx="2807179" cy="338554"/>
          </a:xfrm>
          <a:prstGeom prst="rect">
            <a:avLst/>
          </a:prstGeom>
          <a:solidFill>
            <a:srgbClr val="FECC2D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venir Book" panose="02000503020000020003" pitchFamily="2" charset="0"/>
              </a:rPr>
              <a:t>Currently contains 216 terms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2F92A4-3AC6-06A8-EC54-C3E32B0D20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5652" y="1628238"/>
            <a:ext cx="6118348" cy="340916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268248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F5F22-5EE6-C4A8-F8C7-98A46F649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271"/>
            <a:ext cx="8523890" cy="1104636"/>
          </a:xfrm>
        </p:spPr>
        <p:txBody>
          <a:bodyPr/>
          <a:lstStyle/>
          <a:p>
            <a:r>
              <a:rPr lang="en-US" b="1" dirty="0">
                <a:latin typeface="Avenir Black" panose="02000503020000020003" pitchFamily="2" charset="0"/>
              </a:rPr>
              <a:t>The Clinical Research Glossary and CDISC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56998-317C-DA9E-CBEA-BFD751619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21354"/>
            <a:ext cx="7052310" cy="362611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000" dirty="0">
                <a:latin typeface="Avenir Book" panose="02000503020000020003" pitchFamily="2" charset="0"/>
              </a:rPr>
              <a:t>The MRCT Center Clinical Research Glossary has </a:t>
            </a:r>
            <a:br>
              <a:rPr lang="en-US" sz="2000" dirty="0">
                <a:latin typeface="Avenir Book" panose="02000503020000020003" pitchFamily="2" charset="0"/>
              </a:rPr>
            </a:br>
            <a:r>
              <a:rPr lang="en-US" sz="2000" dirty="0">
                <a:latin typeface="Avenir Book" panose="02000503020000020003" pitchFamily="2" charset="0"/>
              </a:rPr>
              <a:t>been included as one of CDISC’s global standards.</a:t>
            </a:r>
          </a:p>
          <a:p>
            <a:pPr lvl="1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US" sz="1700" dirty="0">
                <a:latin typeface="Avenir Book" panose="02000503020000020003" pitchFamily="2" charset="0"/>
              </a:rPr>
              <a:t>This means that the Clinical Research Glossary is governed by a rigorous and robust process to collect public feedback on the definitions that are developed.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Avenir Book" panose="02000503020000020003" pitchFamily="2" charset="0"/>
              </a:rPr>
              <a:t>All definitions must go through the Public Review process.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Avenir Book" panose="02000503020000020003" pitchFamily="2" charset="0"/>
              </a:rPr>
              <a:t>The way for this glossary to provide meaningful information is for as many people as possible to take </a:t>
            </a:r>
            <a:br>
              <a:rPr lang="en-US" sz="2000" dirty="0">
                <a:latin typeface="Avenir Book" panose="02000503020000020003" pitchFamily="2" charset="0"/>
              </a:rPr>
            </a:br>
            <a:r>
              <a:rPr lang="en-US" sz="2000" dirty="0">
                <a:latin typeface="Avenir Book" panose="02000503020000020003" pitchFamily="2" charset="0"/>
              </a:rPr>
              <a:t>part in the Public Review process.</a:t>
            </a:r>
          </a:p>
          <a:p>
            <a:pPr marL="0" indent="0">
              <a:buNone/>
            </a:pPr>
            <a:endParaRPr lang="en-US" dirty="0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674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 group of people shaking hands">
            <a:extLst>
              <a:ext uri="{FF2B5EF4-FFF2-40B4-BE49-F238E27FC236}">
                <a16:creationId xmlns:a16="http://schemas.microsoft.com/office/drawing/2014/main" id="{660B28DA-EBFE-F27D-84E5-D7EE0E9C19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5" t="2773" r="34712"/>
          <a:stretch>
            <a:fillRect/>
          </a:stretch>
        </p:blipFill>
        <p:spPr bwMode="auto">
          <a:xfrm>
            <a:off x="5181600" y="-212015"/>
            <a:ext cx="3962400" cy="5927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96C2A5-AAC2-AB65-3566-D0E302023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7" y="393427"/>
            <a:ext cx="4788941" cy="1225165"/>
          </a:xfrm>
        </p:spPr>
        <p:txBody>
          <a:bodyPr>
            <a:noAutofit/>
          </a:bodyPr>
          <a:lstStyle/>
          <a:p>
            <a:r>
              <a:rPr lang="en-US" sz="3000" b="1" dirty="0">
                <a:latin typeface="Avenir Black" panose="02000503020000020003" pitchFamily="2" charset="0"/>
              </a:rPr>
              <a:t>2026 Clinical Research </a:t>
            </a:r>
            <a:br>
              <a:rPr lang="en-US" sz="3000" b="1" dirty="0">
                <a:latin typeface="Avenir Black" panose="02000503020000020003" pitchFamily="2" charset="0"/>
              </a:rPr>
            </a:br>
            <a:r>
              <a:rPr lang="en-US" sz="3000" b="1" dirty="0">
                <a:latin typeface="Avenir Black" panose="02000503020000020003" pitchFamily="2" charset="0"/>
              </a:rPr>
              <a:t>Glossary Public Review </a:t>
            </a:r>
            <a:br>
              <a:rPr lang="en-US" sz="3000" b="1" dirty="0">
                <a:latin typeface="Avenir Black" panose="02000503020000020003" pitchFamily="2" charset="0"/>
              </a:rPr>
            </a:br>
            <a:r>
              <a:rPr lang="en-US" sz="3000" b="1" dirty="0">
                <a:latin typeface="Avenir Black" panose="02000503020000020003" pitchFamily="2" charset="0"/>
              </a:rPr>
              <a:t>opens June 12</a:t>
            </a:r>
            <a:r>
              <a:rPr lang="en-US" sz="3000" b="1" baseline="30000" dirty="0">
                <a:latin typeface="Avenir Black" panose="02000503020000020003" pitchFamily="2" charset="0"/>
              </a:rPr>
              <a:t>th</a:t>
            </a:r>
            <a:r>
              <a:rPr lang="en-US" sz="3000" b="1" dirty="0">
                <a:latin typeface="Avenir Black" panose="02000503020000020003" pitchFamily="2" charset="0"/>
              </a:rPr>
              <a:t>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E6D69-ED7B-2ADD-0477-E6EC9E873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086" y="1836012"/>
            <a:ext cx="4788941" cy="3485561"/>
          </a:xfrm>
        </p:spPr>
        <p:txBody>
          <a:bodyPr>
            <a:normAutofit/>
          </a:bodyPr>
          <a:lstStyle/>
          <a:p>
            <a:r>
              <a:rPr lang="en-US" dirty="0">
                <a:latin typeface="Avenir Medium" panose="02000503020000020003" pitchFamily="2" charset="0"/>
              </a:rPr>
              <a:t>The MRCT Center Clinical Research Glossary CDISC Public Review </a:t>
            </a:r>
            <a:br>
              <a:rPr lang="en-US" dirty="0">
                <a:latin typeface="Avenir Medium" panose="02000503020000020003" pitchFamily="2" charset="0"/>
              </a:rPr>
            </a:br>
            <a:endParaRPr lang="en-US" dirty="0">
              <a:latin typeface="Avenir Medium" panose="02000503020000020003" pitchFamily="2" charset="0"/>
            </a:endParaRPr>
          </a:p>
          <a:p>
            <a:pPr lvl="1"/>
            <a:r>
              <a:rPr lang="en-US" dirty="0">
                <a:latin typeface="Avenir Book" panose="02000503020000020003" pitchFamily="2" charset="0"/>
              </a:rPr>
              <a:t>Submit feedback June 12</a:t>
            </a:r>
            <a:r>
              <a:rPr lang="en-US" baseline="30000" dirty="0">
                <a:latin typeface="Avenir Book" panose="02000503020000020003" pitchFamily="2" charset="0"/>
              </a:rPr>
              <a:t>th</a:t>
            </a:r>
            <a:r>
              <a:rPr lang="en-US" dirty="0">
                <a:latin typeface="Avenir Book" panose="02000503020000020003" pitchFamily="2" charset="0"/>
              </a:rPr>
              <a:t> through July 13</a:t>
            </a:r>
            <a:r>
              <a:rPr lang="en-US" baseline="30000" dirty="0">
                <a:latin typeface="Avenir Book" panose="02000503020000020003" pitchFamily="2" charset="0"/>
              </a:rPr>
              <a:t>th</a:t>
            </a:r>
            <a:r>
              <a:rPr lang="en-US" dirty="0">
                <a:latin typeface="Avenir Book" panose="02000503020000020003" pitchFamily="2" charset="0"/>
              </a:rPr>
              <a:t>.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Twenty-seven (27) definitions up </a:t>
            </a:r>
            <a:r>
              <a:rPr lang="en-US">
                <a:latin typeface="Avenir Book" panose="02000503020000020003" pitchFamily="2" charset="0"/>
              </a:rPr>
              <a:t>for review:</a:t>
            </a:r>
            <a:endParaRPr lang="en-US" dirty="0">
              <a:latin typeface="Avenir Book" panose="02000503020000020003" pitchFamily="2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dirty="0">
                <a:latin typeface="Avenir Book" panose="02000503020000020003" pitchFamily="2" charset="0"/>
              </a:rPr>
              <a:t>24 new terms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dirty="0">
                <a:latin typeface="Avenir Book" panose="02000503020000020003" pitchFamily="2" charset="0"/>
              </a:rPr>
              <a:t>3 updated terms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Access the survey here:</a:t>
            </a:r>
            <a:endParaRPr lang="en-US" u="sng" dirty="0">
              <a:latin typeface="Avenir Book" panose="02000503020000020003" pitchFamily="2" charset="0"/>
              <a:hlinkClick r:id="rId4" tooltip="https://redcap.partners.org/redcap/surveys/?s=J444AH9H8KRT8EL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42900" lvl="1" indent="0">
              <a:buNone/>
            </a:pPr>
            <a:r>
              <a:rPr lang="en-US" sz="1600" u="sng" dirty="0">
                <a:solidFill>
                  <a:srgbClr val="3A7897"/>
                </a:solidFill>
                <a:latin typeface="Avenir Book" panose="02000503020000020003" pitchFamily="2" charset="0"/>
              </a:rPr>
              <a:t>https://</a:t>
            </a:r>
            <a:r>
              <a:rPr lang="en-US" sz="1600" u="sng" dirty="0" err="1">
                <a:solidFill>
                  <a:srgbClr val="3A7897"/>
                </a:solidFill>
                <a:latin typeface="Avenir Book" panose="02000503020000020003" pitchFamily="2" charset="0"/>
              </a:rPr>
              <a:t>redcap.partners.org</a:t>
            </a:r>
            <a:r>
              <a:rPr lang="en-US" sz="1600" u="sng" dirty="0">
                <a:solidFill>
                  <a:srgbClr val="3A7897"/>
                </a:solidFill>
                <a:latin typeface="Avenir Book" panose="02000503020000020003" pitchFamily="2" charset="0"/>
              </a:rPr>
              <a:t>/redcap/surveys/?s=CJ7TLP4YM8MEDARL </a:t>
            </a:r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4272B5-9D22-8300-62A1-E37DC7BC9A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9088" y="6419850"/>
            <a:ext cx="31353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98989"/>
                </a:solidFill>
                <a:latin typeface="Calibri" panose="020F0502020204030204" pitchFamily="34" charset="0"/>
                <a:ea typeface="ＭＳ Ｐゴシック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en-US" altLang="en-US"/>
              <a:t>May 31,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B4E4F-8F54-1E3A-7291-BF7927228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419850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98989"/>
                </a:solidFill>
                <a:latin typeface="Calibri" panose="020F0502020204030204" pitchFamily="34" charset="0"/>
                <a:ea typeface="ＭＳ Ｐゴシック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en-US" altLang="en-US"/>
              <a:t>© MRCT Center       CONFIDENTIAL - DO NOT DUPLICATE</a:t>
            </a:r>
          </a:p>
        </p:txBody>
      </p:sp>
    </p:spTree>
    <p:extLst>
      <p:ext uri="{BB962C8B-B14F-4D97-AF65-F5344CB8AC3E}">
        <p14:creationId xmlns:p14="http://schemas.microsoft.com/office/powerpoint/2010/main" val="848814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9CE73-0112-4E24-614F-6610F93A6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33" y="304271"/>
            <a:ext cx="7886982" cy="1083095"/>
          </a:xfrm>
        </p:spPr>
        <p:txBody>
          <a:bodyPr/>
          <a:lstStyle/>
          <a:p>
            <a:r>
              <a:rPr lang="en-US" b="1" dirty="0">
                <a:latin typeface="Avenir Black" panose="02000503020000020003" pitchFamily="2" charset="0"/>
              </a:rPr>
              <a:t>What happens to </a:t>
            </a:r>
            <a:br>
              <a:rPr lang="en-US" b="1" dirty="0">
                <a:latin typeface="Avenir Black" panose="02000503020000020003" pitchFamily="2" charset="0"/>
              </a:rPr>
            </a:br>
            <a:r>
              <a:rPr lang="en-US" b="1" dirty="0">
                <a:latin typeface="Avenir Black" panose="02000503020000020003" pitchFamily="2" charset="0"/>
              </a:rPr>
              <a:t>Public Review feedback?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3570A-2575-1C51-5644-58F01A170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33" y="1492990"/>
            <a:ext cx="8409496" cy="3515537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800" kern="100" dirty="0">
                <a:latin typeface="Avenir Book" panose="0200050302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All feedback is transferred into the CDISC Wiki for tracking.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endParaRPr lang="en-US" sz="1800" kern="100" dirty="0">
              <a:latin typeface="Avenir Book" panose="0200050302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800" kern="100" dirty="0">
                <a:latin typeface="Avenir Book" panose="0200050302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Comments are reviewed and addressed by the Clinical Research Glossary team.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endParaRPr lang="en-US" sz="1800" kern="100" dirty="0">
              <a:latin typeface="Avenir Book" panose="0200050302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800" kern="100" dirty="0">
                <a:latin typeface="Avenir Book" panose="0200050302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Transparency is a hallmark of the Public Review process.</a:t>
            </a:r>
          </a:p>
          <a:p>
            <a:pPr lvl="1">
              <a:lnSpc>
                <a:spcPct val="115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1600" kern="100" dirty="0">
                <a:latin typeface="Avenir Book" panose="0200050302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The reviewer who submitted the comment will receive an email response in October.</a:t>
            </a:r>
          </a:p>
          <a:p>
            <a:pPr lvl="1">
              <a:lnSpc>
                <a:spcPct val="115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1600" kern="100" dirty="0">
                <a:latin typeface="Avenir Book" panose="0200050302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The summary of all comments and their resolution are shared on the public CDISC website.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endParaRPr lang="en-US" sz="1900" kern="100" dirty="0">
              <a:latin typeface="Avenir Book" panose="0200050302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900" kern="100" dirty="0">
                <a:latin typeface="Avenir Book" panose="02000503020000020003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…..The new glossary content is released in September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AA2706-B256-17CC-7305-3A3963571F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9088" y="6419850"/>
            <a:ext cx="31353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98989"/>
                </a:solidFill>
                <a:latin typeface="Calibri" panose="020F0502020204030204" pitchFamily="34" charset="0"/>
                <a:ea typeface="ＭＳ Ｐゴシック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en-US" altLang="en-US"/>
              <a:t>May 31,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FB6F8-5A4B-8355-A235-D6565328E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419850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98989"/>
                </a:solidFill>
                <a:latin typeface="Calibri" panose="020F0502020204030204" pitchFamily="34" charset="0"/>
                <a:ea typeface="ＭＳ Ｐゴシック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en-US" altLang="en-US"/>
              <a:t>© MRCT Center       CONFIDENTIAL - DO NOT DUPLICATE</a:t>
            </a:r>
          </a:p>
        </p:txBody>
      </p:sp>
    </p:spTree>
    <p:extLst>
      <p:ext uri="{BB962C8B-B14F-4D97-AF65-F5344CB8AC3E}">
        <p14:creationId xmlns:p14="http://schemas.microsoft.com/office/powerpoint/2010/main" val="2550957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78654-0775-5E37-D038-FDD33C579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3696" y="1442677"/>
            <a:ext cx="5696608" cy="2829646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b="1" dirty="0">
                <a:latin typeface="Avenir Black" panose="02000503020000020003" pitchFamily="2" charset="0"/>
              </a:rPr>
              <a:t>Help grow </a:t>
            </a:r>
            <a:br>
              <a:rPr lang="en-US" b="1" dirty="0">
                <a:latin typeface="Avenir Black" panose="02000503020000020003" pitchFamily="2" charset="0"/>
              </a:rPr>
            </a:br>
            <a:r>
              <a:rPr lang="en-US" b="1" dirty="0">
                <a:latin typeface="Avenir Black" panose="02000503020000020003" pitchFamily="2" charset="0"/>
              </a:rPr>
              <a:t>The MRCT Center </a:t>
            </a:r>
            <a:br>
              <a:rPr lang="en-US" b="1" dirty="0">
                <a:latin typeface="Avenir Black" panose="02000503020000020003" pitchFamily="2" charset="0"/>
              </a:rPr>
            </a:br>
            <a:r>
              <a:rPr lang="en-US" b="1" dirty="0">
                <a:latin typeface="Avenir Black" panose="02000503020000020003" pitchFamily="2" charset="0"/>
              </a:rPr>
              <a:t>Clinical Research Glossary</a:t>
            </a:r>
            <a:br>
              <a:rPr lang="en-US" dirty="0">
                <a:latin typeface="Avenir Book" panose="02000503020000020003" pitchFamily="2" charset="0"/>
              </a:rPr>
            </a:br>
            <a:br>
              <a:rPr lang="en-US" sz="2700" b="0" i="0" u="sng" dirty="0">
                <a:solidFill>
                  <a:srgbClr val="0078D7"/>
                </a:solidFill>
                <a:effectLst/>
                <a:latin typeface="Avenir Book" panose="02000503020000020003" pitchFamily="2" charset="0"/>
              </a:rPr>
            </a:br>
            <a:r>
              <a:rPr lang="en-US" sz="2100" u="sng" dirty="0">
                <a:solidFill>
                  <a:srgbClr val="3A7897"/>
                </a:solidFill>
                <a:latin typeface="Avenir Book" panose="02000503020000020003" pitchFamily="2" charset="0"/>
              </a:rPr>
              <a:t>https://</a:t>
            </a:r>
            <a:r>
              <a:rPr lang="en-US" sz="2100" u="sng" dirty="0" err="1">
                <a:solidFill>
                  <a:srgbClr val="3A7897"/>
                </a:solidFill>
                <a:latin typeface="Avenir Book" panose="02000503020000020003" pitchFamily="2" charset="0"/>
              </a:rPr>
              <a:t>redcap.partners.org</a:t>
            </a:r>
            <a:r>
              <a:rPr lang="en-US" sz="2100" u="sng" dirty="0">
                <a:solidFill>
                  <a:srgbClr val="3A7897"/>
                </a:solidFill>
                <a:latin typeface="Avenir Book" panose="02000503020000020003" pitchFamily="2" charset="0"/>
              </a:rPr>
              <a:t>/redcap/surveys/?s=CJ7TLP4YM8MEDARL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E8A040-2E17-F5A6-5D7C-9C963B77FB64}"/>
              </a:ext>
            </a:extLst>
          </p:cNvPr>
          <p:cNvSpPr txBox="1"/>
          <p:nvPr/>
        </p:nvSpPr>
        <p:spPr>
          <a:xfrm>
            <a:off x="3703685" y="4532812"/>
            <a:ext cx="1736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Avenir Next LT Pro" panose="020B0504020202020204" pitchFamily="34" charset="77"/>
              </a:rPr>
              <a:t>THANK YOU!!</a:t>
            </a:r>
          </a:p>
        </p:txBody>
      </p:sp>
    </p:spTree>
    <p:extLst>
      <p:ext uri="{BB962C8B-B14F-4D97-AF65-F5344CB8AC3E}">
        <p14:creationId xmlns:p14="http://schemas.microsoft.com/office/powerpoint/2010/main" val="181279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30229</TotalTime>
  <Words>521</Words>
  <Application>Microsoft Macintosh PowerPoint</Application>
  <PresentationFormat>On-screen Show (16:10)</PresentationFormat>
  <Paragraphs>60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ＭＳ Ｐゴシック</vt:lpstr>
      <vt:lpstr>Aptos</vt:lpstr>
      <vt:lpstr>Aptos Display</vt:lpstr>
      <vt:lpstr>Arial</vt:lpstr>
      <vt:lpstr>Avenir Black</vt:lpstr>
      <vt:lpstr>Avenir Book</vt:lpstr>
      <vt:lpstr>Avenir Medium</vt:lpstr>
      <vt:lpstr>Avenir Next LT Pro</vt:lpstr>
      <vt:lpstr>Calibri</vt:lpstr>
      <vt:lpstr>Calibri Light</vt:lpstr>
      <vt:lpstr>Courier New</vt:lpstr>
      <vt:lpstr>Office Theme</vt:lpstr>
      <vt:lpstr>Hello!</vt:lpstr>
      <vt:lpstr>The MRCT Center</vt:lpstr>
      <vt:lpstr>The Clinical Research Glossary (CRG)</vt:lpstr>
      <vt:lpstr>The MRCT Center Clinical Research Glossary</vt:lpstr>
      <vt:lpstr>The Clinical Research Glossary and CDISC</vt:lpstr>
      <vt:lpstr>2026 Clinical Research  Glossary Public Review  opens June 12th! </vt:lpstr>
      <vt:lpstr>What happens to  Public Review feedback?</vt:lpstr>
      <vt:lpstr>Help grow  The MRCT Center  Clinical Research Glossary  https://redcap.partners.org/redcap/surveys/?s=CJ7TLP4YM8MEDARL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Chloe de Campos</dc:creator>
  <cp:lastModifiedBy>To, Kayleigh</cp:lastModifiedBy>
  <cp:revision>119</cp:revision>
  <dcterms:created xsi:type="dcterms:W3CDTF">2024-03-15T20:51:39Z</dcterms:created>
  <dcterms:modified xsi:type="dcterms:W3CDTF">2026-06-08T21:03:41Z</dcterms:modified>
</cp:coreProperties>
</file>