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9"/>
  </p:notesMasterIdLst>
  <p:sldIdLst>
    <p:sldId id="260" r:id="rId2"/>
    <p:sldId id="263" r:id="rId3"/>
    <p:sldId id="267" r:id="rId4"/>
    <p:sldId id="2147471437" r:id="rId5"/>
    <p:sldId id="2145705953" r:id="rId6"/>
    <p:sldId id="2145705974" r:id="rId7"/>
    <p:sldId id="2147471435" r:id="rId8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7B84D41-A8EC-BA5D-CF10-5765AB5EA011}" name="To, Kayleigh" initials="TK" userId="S::kto1@bwh.harvard.edu::ff1e82b7-2eea-49a4-904a-547621576d7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C2D"/>
    <a:srgbClr val="04384E"/>
    <a:srgbClr val="9A2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7"/>
    <p:restoredTop sz="83985"/>
  </p:normalViewPr>
  <p:slideViewPr>
    <p:cSldViewPr snapToGrid="0">
      <p:cViewPr varScale="1">
        <p:scale>
          <a:sx n="115" d="100"/>
          <a:sy n="115" d="100"/>
        </p:scale>
        <p:origin x="15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E0936-AB80-1F49-BEA6-628F44581A58}" type="datetimeFigureOut">
              <a:rPr lang="en-US" smtClean="0"/>
              <a:t>6/5/24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E301E-56B6-6843-BC09-EA1FAD9FC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76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E301E-56B6-6843-BC09-EA1FAD9FCE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97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23374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6983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424782"/>
            <a:ext cx="7886700" cy="2377281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824553"/>
            <a:ext cx="7886700" cy="12501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1796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68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680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490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0362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7656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2673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8FC3AA7F-A3B6-BE04-27C6-468C55F22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 descr="A logo for clinical research glossary&#10;&#10;Description automatically generated">
            <a:extLst>
              <a:ext uri="{FF2B5EF4-FFF2-40B4-BE49-F238E27FC236}">
                <a16:creationId xmlns:a16="http://schemas.microsoft.com/office/drawing/2014/main" id="{B254E921-3DEA-B370-68D3-5EF4D8A475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9940" y="5151103"/>
            <a:ext cx="1315410" cy="39627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422AAA3-A1D4-9059-F89C-822853F0ACE2}"/>
              </a:ext>
            </a:extLst>
          </p:cNvPr>
          <p:cNvSpPr/>
          <p:nvPr userDrawn="1"/>
        </p:nvSpPr>
        <p:spPr>
          <a:xfrm>
            <a:off x="0" y="5208208"/>
            <a:ext cx="6827520" cy="50915"/>
          </a:xfrm>
          <a:prstGeom prst="rect">
            <a:avLst/>
          </a:prstGeom>
          <a:solidFill>
            <a:srgbClr val="0438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3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4384E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rgbClr val="04384E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rgbClr val="04384E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rgbClr val="04384E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rgbClr val="04384E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rgbClr val="04384E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rctcenter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rctcenter.org/glossar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redcap.link/publicreview202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redcap.link/publicreview202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0BF1E-F488-6F4C-7015-F448F22CE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533" y="293120"/>
            <a:ext cx="7886700" cy="1104636"/>
          </a:xfrm>
        </p:spPr>
        <p:txBody>
          <a:bodyPr/>
          <a:lstStyle/>
          <a:p>
            <a:pPr algn="ctr"/>
            <a:r>
              <a:rPr lang="en-US" dirty="0"/>
              <a:t>Hello!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F54A4-A01A-093D-C5AF-EB8C05637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521354"/>
            <a:ext cx="8180813" cy="3626115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Thanks for your interest in telling others about the</a:t>
            </a:r>
          </a:p>
          <a:p>
            <a:pPr marL="0" indent="0" algn="ctr">
              <a:buNone/>
            </a:pPr>
            <a:r>
              <a:rPr lang="en-US" b="1" dirty="0"/>
              <a:t>MRCT Center Clinical Research Glossary Public Review Process!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This deck is to be used for educational and advertising purposes.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Please do not change any of the links or content.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>
                <a:highlight>
                  <a:srgbClr val="FFFF00"/>
                </a:highlight>
              </a:rPr>
              <a:t>Please delete this slide when you are ready.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29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AD6D7-836B-BE67-6B8B-DB615EBD5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MRCT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226F2-C200-1710-A215-C586B3BE2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673" y="1287438"/>
            <a:ext cx="4941107" cy="362611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en-US" sz="2400" dirty="0">
                <a:ea typeface="ＭＳ Ｐゴシック" charset="-128"/>
              </a:rPr>
              <a:t>The MRCT Center is a research and policy center focused on addressing the conduct, oversight, ethics, and regulatory environment of clinical trials.</a:t>
            </a:r>
          </a:p>
          <a:p>
            <a:pPr marL="0" indent="0">
              <a:buNone/>
            </a:pPr>
            <a:endParaRPr lang="en-US" altLang="en-US" sz="2400" dirty="0">
              <a:ea typeface="ＭＳ Ｐゴシック" charset="-128"/>
            </a:endParaRPr>
          </a:p>
          <a:p>
            <a:pPr marL="0" indent="0">
              <a:buNone/>
            </a:pPr>
            <a:r>
              <a:rPr lang="en-US" altLang="en-US" sz="2400" b="1" dirty="0">
                <a:solidFill>
                  <a:srgbClr val="C00000"/>
                </a:solidFill>
                <a:ea typeface="ＭＳ Ｐゴシック" charset="-128"/>
              </a:rPr>
              <a:t>Vision</a:t>
            </a:r>
            <a:endParaRPr lang="en-US" altLang="en-US" sz="2400" b="1" dirty="0">
              <a:ea typeface="ＭＳ Ｐゴシック" charset="-128"/>
            </a:endParaRPr>
          </a:p>
          <a:p>
            <a:pPr marL="0" indent="0">
              <a:buNone/>
            </a:pPr>
            <a:r>
              <a:rPr lang="en-US" altLang="en-US" sz="2400" dirty="0">
                <a:ea typeface="ＭＳ Ｐゴシック" charset="-128"/>
              </a:rPr>
              <a:t>Improve the integrity, safety, and rigor of global clinical trials.</a:t>
            </a:r>
            <a:endParaRPr lang="en-US" sz="2400" dirty="0">
              <a:latin typeface="Calibri" charset="0"/>
            </a:endParaRPr>
          </a:p>
          <a:p>
            <a:pPr marL="0" indent="0">
              <a:spcBef>
                <a:spcPts val="2100"/>
              </a:spcBef>
              <a:buNone/>
            </a:pPr>
            <a:r>
              <a:rPr lang="en-US" sz="2400" b="1" dirty="0">
                <a:solidFill>
                  <a:srgbClr val="C00000"/>
                </a:solidFill>
              </a:rPr>
              <a:t>Mission</a:t>
            </a:r>
            <a:endParaRPr lang="en-US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400" dirty="0"/>
              <a:t>Engage diverse stakeholders to define emerging issues in global clinical trials and to create and implement ethical, actionable, and practical solutions.</a:t>
            </a:r>
          </a:p>
          <a:p>
            <a:pPr marL="0" indent="0">
              <a:buNone/>
            </a:pPr>
            <a:endParaRPr lang="en-US" altLang="en-US" sz="2400" dirty="0">
              <a:ea typeface="ＭＳ Ｐゴシック" charset="-128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66496C46-90B2-C9FF-292B-E5387BD8AF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0780" y="1477972"/>
            <a:ext cx="3583547" cy="275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CA75759-5A00-FF73-B7F9-6B91891BF103}"/>
              </a:ext>
            </a:extLst>
          </p:cNvPr>
          <p:cNvSpPr txBox="1"/>
          <p:nvPr/>
        </p:nvSpPr>
        <p:spPr>
          <a:xfrm>
            <a:off x="3407497" y="4782563"/>
            <a:ext cx="2374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www.mrctcenter.org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1576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0FD4F-E09D-BD82-41B9-10F8F62D9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345"/>
            <a:ext cx="7886700" cy="1104636"/>
          </a:xfrm>
        </p:spPr>
        <p:txBody>
          <a:bodyPr/>
          <a:lstStyle/>
          <a:p>
            <a:r>
              <a:rPr lang="en-US" dirty="0"/>
              <a:t>The MRCT Center Clinical Research Glossary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B3FFAC-D4BF-4A00-79D6-3F87B8B880FC}"/>
              </a:ext>
            </a:extLst>
          </p:cNvPr>
          <p:cNvSpPr txBox="1"/>
          <p:nvPr/>
        </p:nvSpPr>
        <p:spPr>
          <a:xfrm>
            <a:off x="3315534" y="5346818"/>
            <a:ext cx="25129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www.mrctcenter.org/glossary</a:t>
            </a:r>
            <a:r>
              <a:rPr lang="en-US" sz="14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4CD1F0-4DCB-5FD0-344C-84969F5D03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29117"/>
            <a:ext cx="5525264" cy="30127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DFF799-0C8E-8AFF-3C82-1661CB033F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1987" y="1153209"/>
            <a:ext cx="6118347" cy="32362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6B457B-3B98-3AB0-D283-1ACF4B84193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9" t="4173" r="1169" b="32747"/>
          <a:stretch/>
        </p:blipFill>
        <p:spPr>
          <a:xfrm>
            <a:off x="3669319" y="2220785"/>
            <a:ext cx="5401108" cy="2341006"/>
          </a:xfrm>
          <a:prstGeom prst="rect">
            <a:avLst/>
          </a:prstGeom>
          <a:ln w="635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83DA06-9F25-6B52-56A8-3E5DE2E5E25C}"/>
              </a:ext>
            </a:extLst>
          </p:cNvPr>
          <p:cNvSpPr txBox="1"/>
          <p:nvPr/>
        </p:nvSpPr>
        <p:spPr>
          <a:xfrm>
            <a:off x="3315534" y="4728861"/>
            <a:ext cx="2512932" cy="369332"/>
          </a:xfrm>
          <a:prstGeom prst="rect">
            <a:avLst/>
          </a:prstGeom>
          <a:solidFill>
            <a:srgbClr val="FECC2D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 resource for everyone</a:t>
            </a:r>
          </a:p>
        </p:txBody>
      </p:sp>
    </p:spTree>
    <p:extLst>
      <p:ext uri="{BB962C8B-B14F-4D97-AF65-F5344CB8AC3E}">
        <p14:creationId xmlns:p14="http://schemas.microsoft.com/office/powerpoint/2010/main" val="326824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F5F22-5EE6-C4A8-F8C7-98A46F649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Clinical Research Glossary and CDISC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56998-317C-DA9E-CBEA-BFD751619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MRCT Center Clinical Research Glossary has been included as one of CDISC’s global standards.</a:t>
            </a:r>
          </a:p>
          <a:p>
            <a:r>
              <a:rPr lang="en-US" dirty="0"/>
              <a:t>This means that the Clinical Research Glossary if governed by a rigorous and robust process to collect public feedback on the definitions that are developed.</a:t>
            </a:r>
          </a:p>
          <a:p>
            <a:r>
              <a:rPr lang="en-US" dirty="0"/>
              <a:t>All definitions must go through the public review process</a:t>
            </a:r>
          </a:p>
          <a:p>
            <a:r>
              <a:rPr lang="en-US" dirty="0"/>
              <a:t>The way for this glossary to provide meaningful information is for as many people as possible to take part in the public review process.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674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6C2A5-AAC2-AB65-3566-D0E302023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03" y="213277"/>
            <a:ext cx="8933793" cy="1104636"/>
          </a:xfrm>
        </p:spPr>
        <p:txBody>
          <a:bodyPr/>
          <a:lstStyle/>
          <a:p>
            <a:r>
              <a:rPr lang="en-US" sz="2625" dirty="0"/>
              <a:t>2024 Clinical Research Glossary Public Review – opens June 7</a:t>
            </a:r>
            <a:r>
              <a:rPr lang="en-US" sz="2625" baseline="30000" dirty="0"/>
              <a:t>th</a:t>
            </a:r>
            <a:r>
              <a:rPr lang="en-US" sz="2625" dirty="0"/>
              <a:t>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E6D69-ED7B-2ADD-0477-E6EC9E873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087" y="1150644"/>
            <a:ext cx="8468073" cy="3800497"/>
          </a:xfrm>
        </p:spPr>
        <p:txBody>
          <a:bodyPr>
            <a:normAutofit/>
          </a:bodyPr>
          <a:lstStyle/>
          <a:p>
            <a:r>
              <a:rPr lang="en-US" dirty="0"/>
              <a:t>The MRCT Center Clinical Research Glossary CDISC Public Review </a:t>
            </a:r>
          </a:p>
          <a:p>
            <a:pPr lvl="1"/>
            <a:r>
              <a:rPr lang="en-US" dirty="0"/>
              <a:t>Available June 7</a:t>
            </a:r>
            <a:r>
              <a:rPr lang="en-US" baseline="30000" dirty="0"/>
              <a:t>th</a:t>
            </a:r>
            <a:r>
              <a:rPr lang="en-US" dirty="0"/>
              <a:t> through July 5</a:t>
            </a:r>
            <a:r>
              <a:rPr lang="en-US" baseline="30000" dirty="0"/>
              <a:t>th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Twelve (12) definitions up for review.</a:t>
            </a:r>
          </a:p>
          <a:p>
            <a:pPr lvl="1"/>
            <a:r>
              <a:rPr lang="en-US" dirty="0"/>
              <a:t>Access the survey here:</a:t>
            </a:r>
          </a:p>
          <a:p>
            <a:pPr marL="342900" lvl="1" indent="0">
              <a:buNone/>
            </a:pPr>
            <a:endParaRPr lang="en-US" baseline="30000" dirty="0"/>
          </a:p>
          <a:p>
            <a:pPr marL="342900" lvl="1" indent="0">
              <a:buNone/>
            </a:pPr>
            <a:r>
              <a:rPr lang="en-US" b="0" i="0" u="sng" dirty="0">
                <a:solidFill>
                  <a:srgbClr val="0078D7"/>
                </a:solidFill>
                <a:effectLst/>
                <a:latin typeface="Calibri" panose="020F0502020204030204" pitchFamily="34" charset="0"/>
                <a:hlinkClick r:id="rId2" tooltip="https://redcap.link/publicreview2024"/>
              </a:rPr>
              <a:t>https://redcap.link/publicreview2024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272B5-9D22-8300-62A1-E37DC7BC9A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9088" y="6419850"/>
            <a:ext cx="31353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898989"/>
                </a:solidFill>
                <a:latin typeface="Calibri" panose="020F0502020204030204" pitchFamily="34" charset="0"/>
                <a:ea typeface="ＭＳ Ｐゴシック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/>
              <a:t>May 31,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B4E4F-8F54-1E3A-7291-BF7927228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4198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898989"/>
                </a:solidFill>
                <a:latin typeface="Calibri" panose="020F0502020204030204" pitchFamily="34" charset="0"/>
                <a:ea typeface="ＭＳ Ｐゴシック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/>
              <a:t>© MRCT Center       CONFIDENTIAL - DO NOT DUPLICATE</a:t>
            </a:r>
          </a:p>
        </p:txBody>
      </p:sp>
      <p:pic>
        <p:nvPicPr>
          <p:cNvPr id="2050" name="Picture 2" descr="a group of people shaking hands">
            <a:extLst>
              <a:ext uri="{FF2B5EF4-FFF2-40B4-BE49-F238E27FC236}">
                <a16:creationId xmlns:a16="http://schemas.microsoft.com/office/drawing/2014/main" id="{660B28DA-EBFE-F27D-84E5-D7EE0E9C1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526" y="2509024"/>
            <a:ext cx="3512634" cy="234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814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9CE73-0112-4E24-614F-6610F93A6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to Public Review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3570A-2575-1C51-5644-58F01A170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98329"/>
            <a:ext cx="8348082" cy="3626115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 kern="100" dirty="0">
                <a:ea typeface="Aptos" panose="020B0004020202020204" pitchFamily="34" charset="0"/>
                <a:cs typeface="Times New Roman" panose="02020603050405020304" pitchFamily="18" charset="0"/>
              </a:rPr>
              <a:t>All feedback is transferred into the CDISC Wiki for tracking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18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 kern="100" dirty="0">
                <a:ea typeface="Aptos" panose="020B0004020202020204" pitchFamily="34" charset="0"/>
                <a:cs typeface="Times New Roman" panose="02020603050405020304" pitchFamily="18" charset="0"/>
              </a:rPr>
              <a:t>Comments are reviewed and addressed by the Clinical Research Glossary team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18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 kern="100" dirty="0">
                <a:ea typeface="Aptos" panose="020B0004020202020204" pitchFamily="34" charset="0"/>
                <a:cs typeface="Times New Roman" panose="02020603050405020304" pitchFamily="18" charset="0"/>
              </a:rPr>
              <a:t>Transparency is a hallmark of the Public Review process</a:t>
            </a:r>
          </a:p>
          <a:p>
            <a:pPr lvl="1">
              <a:lnSpc>
                <a:spcPct val="115000"/>
              </a:lnSpc>
              <a:spcBef>
                <a:spcPts val="0"/>
              </a:spcBef>
            </a:pPr>
            <a:r>
              <a:rPr lang="en-US" sz="1600" kern="100" dirty="0">
                <a:ea typeface="Aptos" panose="020B0004020202020204" pitchFamily="34" charset="0"/>
                <a:cs typeface="Times New Roman" panose="02020603050405020304" pitchFamily="18" charset="0"/>
              </a:rPr>
              <a:t>The reviewer who submitted the comment will receive an email response</a:t>
            </a:r>
          </a:p>
          <a:p>
            <a:pPr lvl="1">
              <a:lnSpc>
                <a:spcPct val="115000"/>
              </a:lnSpc>
              <a:spcBef>
                <a:spcPts val="0"/>
              </a:spcBef>
            </a:pPr>
            <a:r>
              <a:rPr lang="en-US" sz="1600" kern="100" dirty="0">
                <a:ea typeface="Aptos" panose="020B0004020202020204" pitchFamily="34" charset="0"/>
                <a:cs typeface="Times New Roman" panose="02020603050405020304" pitchFamily="18" charset="0"/>
              </a:rPr>
              <a:t>The summary of all comments are shared on the public CDISC website</a:t>
            </a:r>
          </a:p>
          <a:p>
            <a:pPr lvl="1">
              <a:lnSpc>
                <a:spcPct val="115000"/>
              </a:lnSpc>
              <a:spcBef>
                <a:spcPts val="0"/>
              </a:spcBef>
            </a:pPr>
            <a:endParaRPr lang="en-US" sz="16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19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900" kern="100" dirty="0">
                <a:ea typeface="Aptos" panose="020B0004020202020204" pitchFamily="34" charset="0"/>
                <a:cs typeface="Times New Roman" panose="02020603050405020304" pitchFamily="18" charset="0"/>
              </a:rPr>
              <a:t>				…..The new glossary content is released in September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A2706-B256-17CC-7305-3A3963571F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9088" y="6419850"/>
            <a:ext cx="31353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898989"/>
                </a:solidFill>
                <a:latin typeface="Calibri" panose="020F0502020204030204" pitchFamily="34" charset="0"/>
                <a:ea typeface="ＭＳ Ｐゴシック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/>
              <a:t>May 31,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FB6F8-5A4B-8355-A235-D6565328E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4198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898989"/>
                </a:solidFill>
                <a:latin typeface="Calibri" panose="020F0502020204030204" pitchFamily="34" charset="0"/>
                <a:ea typeface="ＭＳ Ｐゴシック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/>
              <a:t>© MRCT Center       CONFIDENTIAL - DO NOT DUPLICATE</a:t>
            </a:r>
          </a:p>
        </p:txBody>
      </p:sp>
    </p:spTree>
    <p:extLst>
      <p:ext uri="{BB962C8B-B14F-4D97-AF65-F5344CB8AC3E}">
        <p14:creationId xmlns:p14="http://schemas.microsoft.com/office/powerpoint/2010/main" val="2550957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78654-0775-5E37-D038-FDD33C579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778" y="1752864"/>
            <a:ext cx="6162443" cy="11046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Help grow </a:t>
            </a:r>
            <a:br>
              <a:rPr lang="en-US" dirty="0"/>
            </a:br>
            <a:r>
              <a:rPr lang="en-US" dirty="0"/>
              <a:t>The MRCT Center </a:t>
            </a:r>
            <a:br>
              <a:rPr lang="en-US" dirty="0"/>
            </a:br>
            <a:r>
              <a:rPr lang="en-US" dirty="0"/>
              <a:t>Clinical Research Glossary</a:t>
            </a:r>
            <a:br>
              <a:rPr lang="en-US" dirty="0"/>
            </a:br>
            <a:br>
              <a:rPr lang="en-US" dirty="0"/>
            </a:br>
            <a:r>
              <a:rPr lang="en-US" sz="2700" b="0" i="0" u="sng" dirty="0">
                <a:solidFill>
                  <a:srgbClr val="0078D7"/>
                </a:solidFill>
                <a:effectLst/>
                <a:latin typeface="Calibri" panose="020F0502020204030204" pitchFamily="34" charset="0"/>
                <a:hlinkClick r:id="rId2" tooltip="https://redcap.link/publicreview2024"/>
              </a:rPr>
              <a:t>https://redcap.link/publicreview2024</a:t>
            </a:r>
            <a:endParaRPr lang="en-US" sz="27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1279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30082</TotalTime>
  <Words>388</Words>
  <Application>Microsoft Macintosh PowerPoint</Application>
  <PresentationFormat>On-screen Show (16:10)</PresentationFormat>
  <Paragraphs>49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ＭＳ Ｐゴシック</vt:lpstr>
      <vt:lpstr>Aptos</vt:lpstr>
      <vt:lpstr>Aptos Display</vt:lpstr>
      <vt:lpstr>Arial</vt:lpstr>
      <vt:lpstr>Calibri</vt:lpstr>
      <vt:lpstr>Calibri Light</vt:lpstr>
      <vt:lpstr>Office Theme</vt:lpstr>
      <vt:lpstr>Hello!</vt:lpstr>
      <vt:lpstr>The MRCT Center</vt:lpstr>
      <vt:lpstr>The MRCT Center Clinical Research Glossary</vt:lpstr>
      <vt:lpstr>The Clinical Research Glossary and CDISC</vt:lpstr>
      <vt:lpstr>2024 Clinical Research Glossary Public Review – opens June 7th! </vt:lpstr>
      <vt:lpstr>What happens to Public Review feedback</vt:lpstr>
      <vt:lpstr>Help grow  The MRCT Center  Clinical Research Glossary  https://redcap.link/publicreview2024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Chloe de Campos</dc:creator>
  <cp:lastModifiedBy>Baedorf Kassis, Sylvia</cp:lastModifiedBy>
  <cp:revision>93</cp:revision>
  <dcterms:created xsi:type="dcterms:W3CDTF">2024-03-15T20:51:39Z</dcterms:created>
  <dcterms:modified xsi:type="dcterms:W3CDTF">2024-06-05T21:10:24Z</dcterms:modified>
</cp:coreProperties>
</file>