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4"/>
  </p:notesMasterIdLst>
  <p:handoutMasterIdLst>
    <p:handoutMasterId r:id="rId55"/>
  </p:handoutMasterIdLst>
  <p:sldIdLst>
    <p:sldId id="2145705741" r:id="rId6"/>
    <p:sldId id="6802" r:id="rId7"/>
    <p:sldId id="2167" r:id="rId8"/>
    <p:sldId id="2347" r:id="rId9"/>
    <p:sldId id="2145705753" r:id="rId10"/>
    <p:sldId id="2299" r:id="rId11"/>
    <p:sldId id="2145705745" r:id="rId12"/>
    <p:sldId id="2145705744" r:id="rId13"/>
    <p:sldId id="2387" r:id="rId14"/>
    <p:sldId id="2145705752" r:id="rId15"/>
    <p:sldId id="2396" r:id="rId16"/>
    <p:sldId id="2298" r:id="rId17"/>
    <p:sldId id="6787" r:id="rId18"/>
    <p:sldId id="258" r:id="rId19"/>
    <p:sldId id="2145705754" r:id="rId20"/>
    <p:sldId id="6789" r:id="rId21"/>
    <p:sldId id="6799" r:id="rId22"/>
    <p:sldId id="2314" r:id="rId23"/>
    <p:sldId id="2145705748" r:id="rId24"/>
    <p:sldId id="2145705749" r:id="rId25"/>
    <p:sldId id="2348" r:id="rId26"/>
    <p:sldId id="845" r:id="rId27"/>
    <p:sldId id="2145705755" r:id="rId28"/>
    <p:sldId id="2346" r:id="rId29"/>
    <p:sldId id="2145705738" r:id="rId30"/>
    <p:sldId id="2145705751" r:id="rId31"/>
    <p:sldId id="2145705739" r:id="rId32"/>
    <p:sldId id="6786" r:id="rId33"/>
    <p:sldId id="2145705747" r:id="rId34"/>
    <p:sldId id="2305" r:id="rId35"/>
    <p:sldId id="2300" r:id="rId36"/>
    <p:sldId id="2218" r:id="rId37"/>
    <p:sldId id="6795" r:id="rId38"/>
    <p:sldId id="2178" r:id="rId39"/>
    <p:sldId id="6793" r:id="rId40"/>
    <p:sldId id="263" r:id="rId41"/>
    <p:sldId id="6800" r:id="rId42"/>
    <p:sldId id="2145705756" r:id="rId43"/>
    <p:sldId id="2320" r:id="rId44"/>
    <p:sldId id="2367" r:id="rId45"/>
    <p:sldId id="2145705740" r:id="rId46"/>
    <p:sldId id="6798" r:id="rId47"/>
    <p:sldId id="6797" r:id="rId48"/>
    <p:sldId id="2321" r:id="rId49"/>
    <p:sldId id="2280" r:id="rId50"/>
    <p:sldId id="2316" r:id="rId51"/>
    <p:sldId id="6801" r:id="rId52"/>
    <p:sldId id="679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4AE97C-093D-8440-98F8-C37971D66D9A}">
          <p14:sldIdLst>
            <p14:sldId id="2145705741"/>
            <p14:sldId id="6802"/>
            <p14:sldId id="2167"/>
            <p14:sldId id="2347"/>
            <p14:sldId id="2145705753"/>
            <p14:sldId id="2299"/>
            <p14:sldId id="2145705745"/>
            <p14:sldId id="2145705744"/>
            <p14:sldId id="2387"/>
            <p14:sldId id="2145705752"/>
            <p14:sldId id="2396"/>
            <p14:sldId id="2298"/>
            <p14:sldId id="6787"/>
            <p14:sldId id="258"/>
            <p14:sldId id="2145705754"/>
            <p14:sldId id="6789"/>
            <p14:sldId id="6799"/>
            <p14:sldId id="2314"/>
            <p14:sldId id="2145705748"/>
            <p14:sldId id="2145705749"/>
            <p14:sldId id="2348"/>
            <p14:sldId id="845"/>
            <p14:sldId id="2145705755"/>
            <p14:sldId id="2346"/>
            <p14:sldId id="2145705738"/>
            <p14:sldId id="2145705751"/>
            <p14:sldId id="2145705739"/>
            <p14:sldId id="6786"/>
            <p14:sldId id="2145705747"/>
            <p14:sldId id="2305"/>
            <p14:sldId id="2300"/>
            <p14:sldId id="2218"/>
            <p14:sldId id="6795"/>
            <p14:sldId id="2178"/>
            <p14:sldId id="6793"/>
            <p14:sldId id="263"/>
            <p14:sldId id="6800"/>
            <p14:sldId id="2145705756"/>
            <p14:sldId id="2320"/>
            <p14:sldId id="2367"/>
            <p14:sldId id="2145705740"/>
            <p14:sldId id="6798"/>
            <p14:sldId id="6797"/>
            <p14:sldId id="2321"/>
            <p14:sldId id="2280"/>
            <p14:sldId id="2316"/>
            <p14:sldId id="6801"/>
            <p14:sldId id="67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rer, Barbara E.,M.D." initials="BBE" lastIdx="95" clrIdx="0"/>
  <p:cmAuthor id="2" name="White, Sarah Alicia" initials="WSA" lastIdx="77" clrIdx="1">
    <p:extLst>
      <p:ext uri="{19B8F6BF-5375-455C-9EA6-DF929625EA0E}">
        <p15:presenceInfo xmlns:p15="http://schemas.microsoft.com/office/powerpoint/2012/main" userId="S::sawhite@bwh.harvard.edu::68dd742b-4f41-4b82-a4d3-1e54b712fde1" providerId="AD"/>
      </p:ext>
    </p:extLst>
  </p:cmAuthor>
  <p:cmAuthor id="3" name="Clark, Luther T" initials="CLT" lastIdx="6" clrIdx="2">
    <p:extLst>
      <p:ext uri="{19B8F6BF-5375-455C-9EA6-DF929625EA0E}">
        <p15:presenceInfo xmlns:p15="http://schemas.microsoft.com/office/powerpoint/2012/main" userId="S::clarklut@merck.com::d4a40bfd-ec66-4bbb-960a-a03f7c9f8058" providerId="AD"/>
      </p:ext>
    </p:extLst>
  </p:cmAuthor>
  <p:cmAuthor id="4" name="Meloney, Laura" initials="ML" lastIdx="19" clrIdx="3">
    <p:extLst>
      <p:ext uri="{19B8F6BF-5375-455C-9EA6-DF929625EA0E}">
        <p15:presenceInfo xmlns:p15="http://schemas.microsoft.com/office/powerpoint/2012/main" userId="S::lmeloney@bwh.harvard.edu::b8d8e263-8a35-418d-8f08-c533b66d1e6e" providerId="AD"/>
      </p:ext>
    </p:extLst>
  </p:cmAuthor>
  <p:cmAuthor id="5" name="Ewing, Jennifer M." initials="EJM" lastIdx="1" clrIdx="4">
    <p:extLst>
      <p:ext uri="{19B8F6BF-5375-455C-9EA6-DF929625EA0E}">
        <p15:presenceInfo xmlns:p15="http://schemas.microsoft.com/office/powerpoint/2012/main" userId="S::jmewing@bwh.harvard.edu::6c5b27db-0c2b-4ea1-a525-be1d523ec188" providerId="AD"/>
      </p:ext>
    </p:extLst>
  </p:cmAuthor>
  <p:cmAuthor id="6" name="Ahmed, Hayat" initials="AH" lastIdx="2" clrIdx="5">
    <p:extLst>
      <p:ext uri="{19B8F6BF-5375-455C-9EA6-DF929625EA0E}">
        <p15:presenceInfo xmlns:p15="http://schemas.microsoft.com/office/powerpoint/2012/main" userId="S::hahmed@bwh.harvard.edu::5bc55f66-3d44-4d98-8621-1bfe02324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A4A"/>
    <a:srgbClr val="B0C3CD"/>
    <a:srgbClr val="384E8B"/>
    <a:srgbClr val="002C49"/>
    <a:srgbClr val="FCBF11"/>
    <a:srgbClr val="036779"/>
    <a:srgbClr val="801E5A"/>
    <a:srgbClr val="F0E075"/>
    <a:srgbClr val="B0BCDE"/>
    <a:srgbClr val="364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81"/>
    <p:restoredTop sz="95210"/>
  </p:normalViewPr>
  <p:slideViewPr>
    <p:cSldViewPr snapToGrid="0" snapToObjects="1">
      <p:cViewPr varScale="1">
        <p:scale>
          <a:sx n="64" d="100"/>
          <a:sy n="64" d="100"/>
        </p:scale>
        <p:origin x="192" y="1072"/>
      </p:cViewPr>
      <p:guideLst/>
    </p:cSldViewPr>
  </p:slideViewPr>
  <p:notesTextViewPr>
    <p:cViewPr>
      <p:scale>
        <a:sx n="90" d="100"/>
        <a:sy n="90" d="100"/>
      </p:scale>
      <p:origin x="0" y="0"/>
    </p:cViewPr>
  </p:notesTextViewPr>
  <p:sorterViewPr>
    <p:cViewPr>
      <p:scale>
        <a:sx n="80" d="100"/>
        <a:sy n="80" d="100"/>
      </p:scale>
      <p:origin x="0" y="0"/>
    </p:cViewPr>
  </p:sorterViewPr>
  <p:notesViewPr>
    <p:cSldViewPr snapToGrid="0" snapToObjects="1">
      <p:cViewPr varScale="1">
        <p:scale>
          <a:sx n="88" d="100"/>
          <a:sy n="88" d="100"/>
        </p:scale>
        <p:origin x="38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EF2C0-8D09-7D48-99CB-88214848B953}" type="doc">
      <dgm:prSet loTypeId="urn:microsoft.com/office/officeart/2005/8/layout/hChevron3" loCatId="" qsTypeId="urn:microsoft.com/office/officeart/2005/8/quickstyle/simple1" qsCatId="simple" csTypeId="urn:microsoft.com/office/officeart/2005/8/colors/accent1_2" csCatId="accent1" phldr="1"/>
      <dgm:spPr/>
    </dgm:pt>
    <dgm:pt modelId="{8B85E112-4D96-7742-AE41-0EA570D636A9}">
      <dgm:prSet phldrT="[Text]" custT="1"/>
      <dgm:spPr>
        <a:solidFill>
          <a:srgbClr val="384E8B"/>
        </a:solidFill>
        <a:ln w="19050">
          <a:solidFill>
            <a:schemeClr val="bg1"/>
          </a:solidFill>
        </a:ln>
      </dgm:spPr>
      <dgm:t>
        <a:bodyPr/>
        <a:lstStyle/>
        <a:p>
          <a:pPr algn="l"/>
          <a:r>
            <a:rPr lang="en-US" sz="2200" dirty="0"/>
            <a:t>Patient &amp; Community Awareness, Access and Engagement</a:t>
          </a:r>
        </a:p>
      </dgm:t>
    </dgm:pt>
    <dgm:pt modelId="{BDB78137-7BB5-E548-80B4-FCD5AD0FA6DC}" type="parTrans" cxnId="{E1D09230-0693-2745-8BDF-02FA2D722D04}">
      <dgm:prSet/>
      <dgm:spPr/>
      <dgm:t>
        <a:bodyPr/>
        <a:lstStyle/>
        <a:p>
          <a:endParaRPr lang="en-US"/>
        </a:p>
      </dgm:t>
    </dgm:pt>
    <dgm:pt modelId="{E4D80281-C535-3D45-9364-A7DE6B766FF2}" type="sibTrans" cxnId="{E1D09230-0693-2745-8BDF-02FA2D722D04}">
      <dgm:prSet/>
      <dgm:spPr/>
      <dgm:t>
        <a:bodyPr/>
        <a:lstStyle/>
        <a:p>
          <a:endParaRPr lang="en-US"/>
        </a:p>
      </dgm:t>
    </dgm:pt>
    <dgm:pt modelId="{DE78C584-35B1-3643-A1C1-FD88BDD5F1AE}">
      <dgm:prSet phldrT="[Text]" custT="1"/>
      <dgm:spPr>
        <a:solidFill>
          <a:srgbClr val="801E5A"/>
        </a:solidFill>
        <a:ln w="19050">
          <a:solidFill>
            <a:schemeClr val="bg1"/>
          </a:solidFill>
        </a:ln>
      </dgm:spPr>
      <dgm:t>
        <a:bodyPr/>
        <a:lstStyle/>
        <a:p>
          <a:r>
            <a:rPr lang="en-US" sz="2200" dirty="0"/>
            <a:t>Study Design, Site Selection &amp;  Feasibility</a:t>
          </a:r>
        </a:p>
      </dgm:t>
    </dgm:pt>
    <dgm:pt modelId="{322C5A49-46D9-4A4E-8D35-8E31FA8173B2}" type="parTrans" cxnId="{7D840E9D-171A-C346-A1CE-7CC197D75A6F}">
      <dgm:prSet/>
      <dgm:spPr/>
      <dgm:t>
        <a:bodyPr/>
        <a:lstStyle/>
        <a:p>
          <a:endParaRPr lang="en-US"/>
        </a:p>
      </dgm:t>
    </dgm:pt>
    <dgm:pt modelId="{A7E9A7D8-FF8C-DB4D-9F25-6EC447698EC7}" type="sibTrans" cxnId="{7D840E9D-171A-C346-A1CE-7CC197D75A6F}">
      <dgm:prSet/>
      <dgm:spPr/>
      <dgm:t>
        <a:bodyPr/>
        <a:lstStyle/>
        <a:p>
          <a:endParaRPr lang="en-US"/>
        </a:p>
      </dgm:t>
    </dgm:pt>
    <dgm:pt modelId="{5051325D-1933-3642-AFD6-EAA5CDEBF5D5}">
      <dgm:prSet custT="1"/>
      <dgm:spPr>
        <a:solidFill>
          <a:srgbClr val="036779"/>
        </a:solidFill>
        <a:ln w="19050">
          <a:solidFill>
            <a:schemeClr val="bg1"/>
          </a:solidFill>
        </a:ln>
      </dgm:spPr>
      <dgm:t>
        <a:bodyPr/>
        <a:lstStyle/>
        <a:p>
          <a:r>
            <a:rPr lang="en-US" sz="2200" dirty="0"/>
            <a:t>Study Conduct</a:t>
          </a:r>
        </a:p>
      </dgm:t>
    </dgm:pt>
    <dgm:pt modelId="{97E046F3-C27C-9C41-9D63-4F1640F150A9}" type="parTrans" cxnId="{5E6D9379-F3B0-AE46-946D-B694C78C294D}">
      <dgm:prSet/>
      <dgm:spPr/>
      <dgm:t>
        <a:bodyPr/>
        <a:lstStyle/>
        <a:p>
          <a:endParaRPr lang="en-US"/>
        </a:p>
      </dgm:t>
    </dgm:pt>
    <dgm:pt modelId="{21D556FE-928C-0C42-ABD7-1A87E6543D30}" type="sibTrans" cxnId="{5E6D9379-F3B0-AE46-946D-B694C78C294D}">
      <dgm:prSet/>
      <dgm:spPr/>
      <dgm:t>
        <a:bodyPr/>
        <a:lstStyle/>
        <a:p>
          <a:endParaRPr lang="en-US"/>
        </a:p>
      </dgm:t>
    </dgm:pt>
    <dgm:pt modelId="{B98999C3-9E6B-C642-964E-B6BE3BD39647}">
      <dgm:prSet custT="1"/>
      <dgm:spPr>
        <a:solidFill>
          <a:srgbClr val="FCBF11"/>
        </a:solidFill>
        <a:ln w="19050">
          <a:solidFill>
            <a:schemeClr val="bg1"/>
          </a:solidFill>
        </a:ln>
      </dgm:spPr>
      <dgm:t>
        <a:bodyPr/>
        <a:lstStyle/>
        <a:p>
          <a:r>
            <a:rPr lang="en-US" sz="2200" dirty="0"/>
            <a:t>Accountability</a:t>
          </a:r>
        </a:p>
      </dgm:t>
    </dgm:pt>
    <dgm:pt modelId="{6ABD0DF6-1D3A-C342-9C85-AC42E11F111E}" type="parTrans" cxnId="{37E76ACB-9191-CD4E-8418-2F7E8B69813C}">
      <dgm:prSet/>
      <dgm:spPr/>
      <dgm:t>
        <a:bodyPr/>
        <a:lstStyle/>
        <a:p>
          <a:endParaRPr lang="en-US"/>
        </a:p>
      </dgm:t>
    </dgm:pt>
    <dgm:pt modelId="{5A2C3EFE-6544-8343-93A1-8A44262FD7C0}" type="sibTrans" cxnId="{37E76ACB-9191-CD4E-8418-2F7E8B69813C}">
      <dgm:prSet/>
      <dgm:spPr/>
      <dgm:t>
        <a:bodyPr/>
        <a:lstStyle/>
        <a:p>
          <a:endParaRPr lang="en-US"/>
        </a:p>
      </dgm:t>
    </dgm:pt>
    <dgm:pt modelId="{DF577617-8D2C-2241-ADC1-1DE6809EE54B}" type="pres">
      <dgm:prSet presAssocID="{4D9EF2C0-8D09-7D48-99CB-88214848B953}" presName="Name0" presStyleCnt="0">
        <dgm:presLayoutVars>
          <dgm:dir/>
          <dgm:resizeHandles val="exact"/>
        </dgm:presLayoutVars>
      </dgm:prSet>
      <dgm:spPr/>
    </dgm:pt>
    <dgm:pt modelId="{F945755F-5BC9-C04C-9D94-9BEA6B0DCFDA}" type="pres">
      <dgm:prSet presAssocID="{8B85E112-4D96-7742-AE41-0EA570D636A9}" presName="parTxOnly" presStyleLbl="node1" presStyleIdx="0" presStyleCnt="4">
        <dgm:presLayoutVars>
          <dgm:bulletEnabled val="1"/>
        </dgm:presLayoutVars>
      </dgm:prSet>
      <dgm:spPr/>
    </dgm:pt>
    <dgm:pt modelId="{68A4689B-554E-5E46-AFC8-3F02D4178823}" type="pres">
      <dgm:prSet presAssocID="{E4D80281-C535-3D45-9364-A7DE6B766FF2}" presName="parSpace" presStyleCnt="0"/>
      <dgm:spPr/>
    </dgm:pt>
    <dgm:pt modelId="{469CC991-20E4-1F49-B17E-B45149FDD885}" type="pres">
      <dgm:prSet presAssocID="{DE78C584-35B1-3643-A1C1-FD88BDD5F1AE}" presName="parTxOnly" presStyleLbl="node1" presStyleIdx="1" presStyleCnt="4">
        <dgm:presLayoutVars>
          <dgm:bulletEnabled val="1"/>
        </dgm:presLayoutVars>
      </dgm:prSet>
      <dgm:spPr/>
    </dgm:pt>
    <dgm:pt modelId="{5E28AD38-FEAB-2142-857B-1C776F739460}" type="pres">
      <dgm:prSet presAssocID="{A7E9A7D8-FF8C-DB4D-9F25-6EC447698EC7}" presName="parSpace" presStyleCnt="0"/>
      <dgm:spPr/>
    </dgm:pt>
    <dgm:pt modelId="{E1C8E3A5-C974-A741-87E2-67A4F202421D}" type="pres">
      <dgm:prSet presAssocID="{5051325D-1933-3642-AFD6-EAA5CDEBF5D5}" presName="parTxOnly" presStyleLbl="node1" presStyleIdx="2" presStyleCnt="4">
        <dgm:presLayoutVars>
          <dgm:bulletEnabled val="1"/>
        </dgm:presLayoutVars>
      </dgm:prSet>
      <dgm:spPr/>
    </dgm:pt>
    <dgm:pt modelId="{0ABE41C3-1451-8D4A-B823-F5F1C54F08F7}" type="pres">
      <dgm:prSet presAssocID="{21D556FE-928C-0C42-ABD7-1A87E6543D30}" presName="parSpace" presStyleCnt="0"/>
      <dgm:spPr/>
    </dgm:pt>
    <dgm:pt modelId="{5B00FE2F-D4AF-2F48-879C-FE656DC7EBAA}" type="pres">
      <dgm:prSet presAssocID="{B98999C3-9E6B-C642-964E-B6BE3BD39647}" presName="parTxOnly" presStyleLbl="node1" presStyleIdx="3" presStyleCnt="4">
        <dgm:presLayoutVars>
          <dgm:bulletEnabled val="1"/>
        </dgm:presLayoutVars>
      </dgm:prSet>
      <dgm:spPr/>
    </dgm:pt>
  </dgm:ptLst>
  <dgm:cxnLst>
    <dgm:cxn modelId="{FAA4E120-41E0-E446-BB92-D802C106A3BC}" type="presOf" srcId="{B98999C3-9E6B-C642-964E-B6BE3BD39647}" destId="{5B00FE2F-D4AF-2F48-879C-FE656DC7EBAA}" srcOrd="0" destOrd="0" presId="urn:microsoft.com/office/officeart/2005/8/layout/hChevron3"/>
    <dgm:cxn modelId="{E1D09230-0693-2745-8BDF-02FA2D722D04}" srcId="{4D9EF2C0-8D09-7D48-99CB-88214848B953}" destId="{8B85E112-4D96-7742-AE41-0EA570D636A9}" srcOrd="0" destOrd="0" parTransId="{BDB78137-7BB5-E548-80B4-FCD5AD0FA6DC}" sibTransId="{E4D80281-C535-3D45-9364-A7DE6B766FF2}"/>
    <dgm:cxn modelId="{CDF6E23E-F885-1148-B42A-5B50D2D12A92}" type="presOf" srcId="{DE78C584-35B1-3643-A1C1-FD88BDD5F1AE}" destId="{469CC991-20E4-1F49-B17E-B45149FDD885}" srcOrd="0" destOrd="0" presId="urn:microsoft.com/office/officeart/2005/8/layout/hChevron3"/>
    <dgm:cxn modelId="{5E6D9379-F3B0-AE46-946D-B694C78C294D}" srcId="{4D9EF2C0-8D09-7D48-99CB-88214848B953}" destId="{5051325D-1933-3642-AFD6-EAA5CDEBF5D5}" srcOrd="2" destOrd="0" parTransId="{97E046F3-C27C-9C41-9D63-4F1640F150A9}" sibTransId="{21D556FE-928C-0C42-ABD7-1A87E6543D30}"/>
    <dgm:cxn modelId="{A1B86782-82CA-E64D-A1F2-2429D711B965}" type="presOf" srcId="{4D9EF2C0-8D09-7D48-99CB-88214848B953}" destId="{DF577617-8D2C-2241-ADC1-1DE6809EE54B}" srcOrd="0" destOrd="0" presId="urn:microsoft.com/office/officeart/2005/8/layout/hChevron3"/>
    <dgm:cxn modelId="{975ACB9A-AD81-6B49-B796-9895A98CC760}" type="presOf" srcId="{8B85E112-4D96-7742-AE41-0EA570D636A9}" destId="{F945755F-5BC9-C04C-9D94-9BEA6B0DCFDA}" srcOrd="0" destOrd="0" presId="urn:microsoft.com/office/officeart/2005/8/layout/hChevron3"/>
    <dgm:cxn modelId="{7D840E9D-171A-C346-A1CE-7CC197D75A6F}" srcId="{4D9EF2C0-8D09-7D48-99CB-88214848B953}" destId="{DE78C584-35B1-3643-A1C1-FD88BDD5F1AE}" srcOrd="1" destOrd="0" parTransId="{322C5A49-46D9-4A4E-8D35-8E31FA8173B2}" sibTransId="{A7E9A7D8-FF8C-DB4D-9F25-6EC447698EC7}"/>
    <dgm:cxn modelId="{9BB4FEAB-5CA6-774E-A8C9-175F5DBBD83C}" type="presOf" srcId="{5051325D-1933-3642-AFD6-EAA5CDEBF5D5}" destId="{E1C8E3A5-C974-A741-87E2-67A4F202421D}" srcOrd="0" destOrd="0" presId="urn:microsoft.com/office/officeart/2005/8/layout/hChevron3"/>
    <dgm:cxn modelId="{37E76ACB-9191-CD4E-8418-2F7E8B69813C}" srcId="{4D9EF2C0-8D09-7D48-99CB-88214848B953}" destId="{B98999C3-9E6B-C642-964E-B6BE3BD39647}" srcOrd="3" destOrd="0" parTransId="{6ABD0DF6-1D3A-C342-9C85-AC42E11F111E}" sibTransId="{5A2C3EFE-6544-8343-93A1-8A44262FD7C0}"/>
    <dgm:cxn modelId="{CD838F7C-E80D-2B47-97A9-D44F2EC9FB7F}" type="presParOf" srcId="{DF577617-8D2C-2241-ADC1-1DE6809EE54B}" destId="{F945755F-5BC9-C04C-9D94-9BEA6B0DCFDA}" srcOrd="0" destOrd="0" presId="urn:microsoft.com/office/officeart/2005/8/layout/hChevron3"/>
    <dgm:cxn modelId="{10435405-CC8F-9D41-A585-6CCC8FA0ED89}" type="presParOf" srcId="{DF577617-8D2C-2241-ADC1-1DE6809EE54B}" destId="{68A4689B-554E-5E46-AFC8-3F02D4178823}" srcOrd="1" destOrd="0" presId="urn:microsoft.com/office/officeart/2005/8/layout/hChevron3"/>
    <dgm:cxn modelId="{982FCB08-BEEB-E547-9E4F-1D62261897CE}" type="presParOf" srcId="{DF577617-8D2C-2241-ADC1-1DE6809EE54B}" destId="{469CC991-20E4-1F49-B17E-B45149FDD885}" srcOrd="2" destOrd="0" presId="urn:microsoft.com/office/officeart/2005/8/layout/hChevron3"/>
    <dgm:cxn modelId="{C32B15D5-8B5D-7142-8870-2E634E008733}" type="presParOf" srcId="{DF577617-8D2C-2241-ADC1-1DE6809EE54B}" destId="{5E28AD38-FEAB-2142-857B-1C776F739460}" srcOrd="3" destOrd="0" presId="urn:microsoft.com/office/officeart/2005/8/layout/hChevron3"/>
    <dgm:cxn modelId="{70572978-CBDE-D549-A747-D9BCBC3009CF}" type="presParOf" srcId="{DF577617-8D2C-2241-ADC1-1DE6809EE54B}" destId="{E1C8E3A5-C974-A741-87E2-67A4F202421D}" srcOrd="4" destOrd="0" presId="urn:microsoft.com/office/officeart/2005/8/layout/hChevron3"/>
    <dgm:cxn modelId="{EA261EC7-EDEE-7B49-BFD4-56AB48DD5771}" type="presParOf" srcId="{DF577617-8D2C-2241-ADC1-1DE6809EE54B}" destId="{0ABE41C3-1451-8D4A-B823-F5F1C54F08F7}" srcOrd="5" destOrd="0" presId="urn:microsoft.com/office/officeart/2005/8/layout/hChevron3"/>
    <dgm:cxn modelId="{3017CAE8-9B52-D24B-8F2D-3282EFC30ADD}" type="presParOf" srcId="{DF577617-8D2C-2241-ADC1-1DE6809EE54B}" destId="{5B00FE2F-D4AF-2F48-879C-FE656DC7EBA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34CD0-F044-B34C-AA8D-9E1981335FF2}"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21BCC2F7-469A-3147-A3B6-724E045CE882}">
      <dgm:prSet phldrT="[Text]" custT="1"/>
      <dgm:spPr/>
      <dgm:t>
        <a:bodyPr/>
        <a:lstStyle/>
        <a:p>
          <a:r>
            <a:rPr lang="en-US" sz="2400" dirty="0"/>
            <a:t>Workforce Development</a:t>
          </a:r>
        </a:p>
      </dgm:t>
    </dgm:pt>
    <dgm:pt modelId="{0EF2BF79-21BC-B548-AF6D-563154BE964A}" type="parTrans" cxnId="{95C22A6A-0C71-F045-8928-D6D249ABFD97}">
      <dgm:prSet/>
      <dgm:spPr/>
      <dgm:t>
        <a:bodyPr/>
        <a:lstStyle/>
        <a:p>
          <a:endParaRPr lang="en-US" sz="1600"/>
        </a:p>
      </dgm:t>
    </dgm:pt>
    <dgm:pt modelId="{73918124-B668-884F-A2E0-6F78AAE061BC}" type="sibTrans" cxnId="{95C22A6A-0C71-F045-8928-D6D249ABFD97}">
      <dgm:prSet/>
      <dgm:spPr/>
      <dgm:t>
        <a:bodyPr/>
        <a:lstStyle/>
        <a:p>
          <a:endParaRPr lang="en-US" sz="1600"/>
        </a:p>
      </dgm:t>
    </dgm:pt>
    <dgm:pt modelId="{3AA8B394-9E0E-5248-8F72-02FDFD3532C2}">
      <dgm:prSet phldrT="[Text]" custT="1"/>
      <dgm:spPr>
        <a:solidFill>
          <a:schemeClr val="accent1">
            <a:lumMod val="50000"/>
          </a:schemeClr>
        </a:solidFill>
      </dgm:spPr>
      <dgm:t>
        <a:bodyPr/>
        <a:lstStyle/>
        <a:p>
          <a:pPr>
            <a:buClr>
              <a:srgbClr val="C00000"/>
            </a:buClr>
            <a:buFont typeface="+mj-lt"/>
            <a:buAutoNum type="arabicPeriod"/>
          </a:pPr>
          <a:r>
            <a:rPr lang="en-US" sz="1800" dirty="0"/>
            <a:t>Commitment to health literacy</a:t>
          </a:r>
        </a:p>
      </dgm:t>
    </dgm:pt>
    <dgm:pt modelId="{66AADC41-5E08-A546-B6C2-3DB3562A0783}" type="parTrans" cxnId="{E7A1A74E-D0D3-A542-98C1-A0D91F01B98B}">
      <dgm:prSet/>
      <dgm:spPr/>
      <dgm:t>
        <a:bodyPr/>
        <a:lstStyle/>
        <a:p>
          <a:endParaRPr lang="en-US" sz="1600"/>
        </a:p>
      </dgm:t>
    </dgm:pt>
    <dgm:pt modelId="{7A2C6FC8-3AE6-FE41-AF06-C56C93C5FB13}" type="sibTrans" cxnId="{E7A1A74E-D0D3-A542-98C1-A0D91F01B98B}">
      <dgm:prSet/>
      <dgm:spPr/>
      <dgm:t>
        <a:bodyPr/>
        <a:lstStyle/>
        <a:p>
          <a:endParaRPr lang="en-US" sz="1600"/>
        </a:p>
      </dgm:t>
    </dgm:pt>
    <dgm:pt modelId="{64315E3A-317D-524C-8627-A6A7340F27DE}">
      <dgm:prSet phldrT="[Text]" phldr="1"/>
      <dgm:spPr/>
      <dgm:t>
        <a:bodyPr/>
        <a:lstStyle/>
        <a:p>
          <a:endParaRPr lang="en-US" sz="1600"/>
        </a:p>
      </dgm:t>
    </dgm:pt>
    <dgm:pt modelId="{0B4C4EEA-2DAF-0147-BC86-E08693BB3F8E}" type="parTrans" cxnId="{8A4DBF06-564F-8040-9A7C-2E5B94B950F6}">
      <dgm:prSet/>
      <dgm:spPr/>
      <dgm:t>
        <a:bodyPr/>
        <a:lstStyle/>
        <a:p>
          <a:endParaRPr lang="en-US" sz="1600"/>
        </a:p>
      </dgm:t>
    </dgm:pt>
    <dgm:pt modelId="{9AF75940-748D-1544-B6B9-BF04EA10C37A}" type="sibTrans" cxnId="{8A4DBF06-564F-8040-9A7C-2E5B94B950F6}">
      <dgm:prSet/>
      <dgm:spPr/>
      <dgm:t>
        <a:bodyPr/>
        <a:lstStyle/>
        <a:p>
          <a:endParaRPr lang="en-US" sz="1600"/>
        </a:p>
      </dgm:t>
    </dgm:pt>
    <dgm:pt modelId="{103536F3-90D7-C449-9099-259498C2BD4E}">
      <dgm:prSet phldrT="[Text]" phldr="1"/>
      <dgm:spPr/>
      <dgm:t>
        <a:bodyPr/>
        <a:lstStyle/>
        <a:p>
          <a:endParaRPr lang="en-US" sz="1600"/>
        </a:p>
      </dgm:t>
    </dgm:pt>
    <dgm:pt modelId="{2139358A-59B7-9C47-ADE1-50B8E7977F63}" type="parTrans" cxnId="{38383A8E-EEF8-8146-ACD4-DD50EBFA62E8}">
      <dgm:prSet/>
      <dgm:spPr/>
      <dgm:t>
        <a:bodyPr/>
        <a:lstStyle/>
        <a:p>
          <a:endParaRPr lang="en-US" sz="1600"/>
        </a:p>
      </dgm:t>
    </dgm:pt>
    <dgm:pt modelId="{E6C33176-87A4-044F-9306-57FAF82DF53C}" type="sibTrans" cxnId="{38383A8E-EEF8-8146-ACD4-DD50EBFA62E8}">
      <dgm:prSet/>
      <dgm:spPr/>
      <dgm:t>
        <a:bodyPr/>
        <a:lstStyle/>
        <a:p>
          <a:endParaRPr lang="en-US" sz="1600"/>
        </a:p>
      </dgm:t>
    </dgm:pt>
    <dgm:pt modelId="{D86B6AFB-6605-B845-8C3C-47E5BEDF695D}">
      <dgm:prSet custT="1"/>
      <dgm:spPr>
        <a:solidFill>
          <a:schemeClr val="accent1">
            <a:lumMod val="50000"/>
          </a:schemeClr>
        </a:solidFill>
      </dgm:spPr>
      <dgm:t>
        <a:bodyPr/>
        <a:lstStyle/>
        <a:p>
          <a:r>
            <a:rPr lang="en-US" sz="1800" dirty="0"/>
            <a:t>Training research professionals, staff, and others in cultural and linguistic competency</a:t>
          </a:r>
        </a:p>
      </dgm:t>
    </dgm:pt>
    <dgm:pt modelId="{32339AD9-B58F-C44F-A8DD-32A2708C6494}" type="parTrans" cxnId="{8CF12E8C-3E87-4144-86E9-EE7A8E49F072}">
      <dgm:prSet/>
      <dgm:spPr/>
      <dgm:t>
        <a:bodyPr/>
        <a:lstStyle/>
        <a:p>
          <a:endParaRPr lang="en-US" sz="1600"/>
        </a:p>
      </dgm:t>
    </dgm:pt>
    <dgm:pt modelId="{2CC48199-5804-A244-B1C2-774AA8CCCC66}" type="sibTrans" cxnId="{8CF12E8C-3E87-4144-86E9-EE7A8E49F072}">
      <dgm:prSet/>
      <dgm:spPr/>
      <dgm:t>
        <a:bodyPr/>
        <a:lstStyle/>
        <a:p>
          <a:endParaRPr lang="en-US" sz="1600"/>
        </a:p>
      </dgm:t>
    </dgm:pt>
    <dgm:pt modelId="{A601F5E5-7404-8644-8E83-3D364D25C39C}">
      <dgm:prSet custT="1"/>
      <dgm:spPr>
        <a:solidFill>
          <a:schemeClr val="accent1">
            <a:lumMod val="50000"/>
          </a:schemeClr>
        </a:solidFill>
      </dgm:spPr>
      <dgm:t>
        <a:bodyPr/>
        <a:lstStyle/>
        <a:p>
          <a:r>
            <a:rPr lang="en-US" sz="1800" dirty="0"/>
            <a:t>Commitment to recruiting and training a diverse clinical research workforce</a:t>
          </a:r>
        </a:p>
      </dgm:t>
    </dgm:pt>
    <dgm:pt modelId="{C6FD8A6D-58D2-6849-AEEB-5FFF56F752AF}" type="parTrans" cxnId="{72F74FB3-A890-3543-8110-FE92AA337603}">
      <dgm:prSet/>
      <dgm:spPr/>
      <dgm:t>
        <a:bodyPr/>
        <a:lstStyle/>
        <a:p>
          <a:endParaRPr lang="en-US" sz="1600"/>
        </a:p>
      </dgm:t>
    </dgm:pt>
    <dgm:pt modelId="{75C7DBBC-8307-7842-BD70-859C6FE1AA47}" type="sibTrans" cxnId="{72F74FB3-A890-3543-8110-FE92AA337603}">
      <dgm:prSet/>
      <dgm:spPr/>
      <dgm:t>
        <a:bodyPr/>
        <a:lstStyle/>
        <a:p>
          <a:endParaRPr lang="en-US" sz="1600"/>
        </a:p>
      </dgm:t>
    </dgm:pt>
    <dgm:pt modelId="{1ABC28F0-F2A9-C542-90CF-B33E9B1B96E0}">
      <dgm:prSet custT="1"/>
      <dgm:spPr>
        <a:solidFill>
          <a:schemeClr val="accent1">
            <a:lumMod val="50000"/>
          </a:schemeClr>
        </a:solidFill>
      </dgm:spPr>
      <dgm:t>
        <a:bodyPr/>
        <a:lstStyle/>
        <a:p>
          <a:r>
            <a:rPr lang="en-US" sz="1800" dirty="0"/>
            <a:t>Implicit bias training and respect of potential populations</a:t>
          </a:r>
        </a:p>
      </dgm:t>
    </dgm:pt>
    <dgm:pt modelId="{6DBBBFAA-E277-BC4F-B85E-544B7F07A98E}" type="parTrans" cxnId="{F7F89AC8-7FF5-E74E-9C31-B53E0314DCD0}">
      <dgm:prSet/>
      <dgm:spPr/>
      <dgm:t>
        <a:bodyPr/>
        <a:lstStyle/>
        <a:p>
          <a:endParaRPr lang="en-US" sz="1600"/>
        </a:p>
      </dgm:t>
    </dgm:pt>
    <dgm:pt modelId="{F0A83212-55C5-8A42-83A0-3DD8F950E249}" type="sibTrans" cxnId="{F7F89AC8-7FF5-E74E-9C31-B53E0314DCD0}">
      <dgm:prSet/>
      <dgm:spPr/>
      <dgm:t>
        <a:bodyPr/>
        <a:lstStyle/>
        <a:p>
          <a:endParaRPr lang="en-US" sz="1600"/>
        </a:p>
      </dgm:t>
    </dgm:pt>
    <dgm:pt modelId="{B8901E62-AF33-FA4C-9E1B-EB5B584A224B}">
      <dgm:prSet/>
      <dgm:spPr/>
      <dgm:t>
        <a:bodyPr/>
        <a:lstStyle/>
        <a:p>
          <a:endParaRPr lang="en-US"/>
        </a:p>
      </dgm:t>
    </dgm:pt>
    <dgm:pt modelId="{4ED4CB4A-ADF9-794B-AD79-4174E07AD207}" type="parTrans" cxnId="{C37EA1ED-9827-B846-9D0E-D18DD1041BB0}">
      <dgm:prSet/>
      <dgm:spPr/>
      <dgm:t>
        <a:bodyPr/>
        <a:lstStyle/>
        <a:p>
          <a:endParaRPr lang="en-US"/>
        </a:p>
      </dgm:t>
    </dgm:pt>
    <dgm:pt modelId="{3DF6DE1F-3CB3-3E49-B5AE-1C9EBDB1A190}" type="sibTrans" cxnId="{C37EA1ED-9827-B846-9D0E-D18DD1041BB0}">
      <dgm:prSet/>
      <dgm:spPr/>
      <dgm:t>
        <a:bodyPr/>
        <a:lstStyle/>
        <a:p>
          <a:endParaRPr lang="en-US"/>
        </a:p>
      </dgm:t>
    </dgm:pt>
    <dgm:pt modelId="{A6085515-1B50-5445-8223-CC5581407BA6}">
      <dgm:prSet/>
      <dgm:spPr/>
      <dgm:t>
        <a:bodyPr/>
        <a:lstStyle/>
        <a:p>
          <a:endParaRPr lang="en-US"/>
        </a:p>
      </dgm:t>
    </dgm:pt>
    <dgm:pt modelId="{9C532D57-14CC-6D4A-ADAA-64213F04D0FD}" type="parTrans" cxnId="{384C2DC4-F151-0F42-9F32-1747C268C47E}">
      <dgm:prSet/>
      <dgm:spPr/>
      <dgm:t>
        <a:bodyPr/>
        <a:lstStyle/>
        <a:p>
          <a:endParaRPr lang="en-US"/>
        </a:p>
      </dgm:t>
    </dgm:pt>
    <dgm:pt modelId="{2EDE46A5-9745-EC41-BB26-982D120F368C}" type="sibTrans" cxnId="{384C2DC4-F151-0F42-9F32-1747C268C47E}">
      <dgm:prSet/>
      <dgm:spPr/>
      <dgm:t>
        <a:bodyPr/>
        <a:lstStyle/>
        <a:p>
          <a:endParaRPr lang="en-US"/>
        </a:p>
      </dgm:t>
    </dgm:pt>
    <dgm:pt modelId="{37DA257A-BEE2-8447-AAD8-0D1135B25792}">
      <dgm:prSet/>
      <dgm:spPr/>
      <dgm:t>
        <a:bodyPr/>
        <a:lstStyle/>
        <a:p>
          <a:endParaRPr lang="en-US"/>
        </a:p>
      </dgm:t>
    </dgm:pt>
    <dgm:pt modelId="{65A4C0DE-AC3C-F942-96EB-F837ECD334C9}" type="parTrans" cxnId="{BC7BA9A0-89F3-1B4E-B79C-A25C79D8D9C1}">
      <dgm:prSet/>
      <dgm:spPr/>
      <dgm:t>
        <a:bodyPr/>
        <a:lstStyle/>
        <a:p>
          <a:endParaRPr lang="en-US"/>
        </a:p>
      </dgm:t>
    </dgm:pt>
    <dgm:pt modelId="{35837FE9-D7E3-C840-8591-EA591F7A391E}" type="sibTrans" cxnId="{BC7BA9A0-89F3-1B4E-B79C-A25C79D8D9C1}">
      <dgm:prSet/>
      <dgm:spPr/>
      <dgm:t>
        <a:bodyPr/>
        <a:lstStyle/>
        <a:p>
          <a:endParaRPr lang="en-US"/>
        </a:p>
      </dgm:t>
    </dgm:pt>
    <dgm:pt modelId="{08BC8CE8-36E4-9147-A43D-4578D91181AF}">
      <dgm:prSet/>
      <dgm:spPr/>
      <dgm:t>
        <a:bodyPr/>
        <a:lstStyle/>
        <a:p>
          <a:endParaRPr lang="en-US"/>
        </a:p>
      </dgm:t>
    </dgm:pt>
    <dgm:pt modelId="{F2945C28-6093-5749-90FA-21BC628FD280}" type="parTrans" cxnId="{B0017F3F-00EF-4A43-989C-1D52169F6664}">
      <dgm:prSet/>
      <dgm:spPr/>
      <dgm:t>
        <a:bodyPr/>
        <a:lstStyle/>
        <a:p>
          <a:endParaRPr lang="en-US"/>
        </a:p>
      </dgm:t>
    </dgm:pt>
    <dgm:pt modelId="{236B0B28-3673-3B43-8332-BA71C334703E}" type="sibTrans" cxnId="{B0017F3F-00EF-4A43-989C-1D52169F6664}">
      <dgm:prSet/>
      <dgm:spPr/>
      <dgm:t>
        <a:bodyPr/>
        <a:lstStyle/>
        <a:p>
          <a:endParaRPr lang="en-US"/>
        </a:p>
      </dgm:t>
    </dgm:pt>
    <dgm:pt modelId="{317E635F-22E4-AA42-A639-F04BE1E87DD7}">
      <dgm:prSet/>
      <dgm:spPr/>
      <dgm:t>
        <a:bodyPr/>
        <a:lstStyle/>
        <a:p>
          <a:endParaRPr lang="en-US"/>
        </a:p>
      </dgm:t>
    </dgm:pt>
    <dgm:pt modelId="{411AA8CD-FE72-0A44-808B-7085058878A9}" type="parTrans" cxnId="{101D2F78-3CF7-7F4E-BF83-8A7CA4A06B53}">
      <dgm:prSet/>
      <dgm:spPr/>
      <dgm:t>
        <a:bodyPr/>
        <a:lstStyle/>
        <a:p>
          <a:endParaRPr lang="en-US"/>
        </a:p>
      </dgm:t>
    </dgm:pt>
    <dgm:pt modelId="{BB48B369-E438-6142-904D-AC9D0F10C88B}" type="sibTrans" cxnId="{101D2F78-3CF7-7F4E-BF83-8A7CA4A06B53}">
      <dgm:prSet/>
      <dgm:spPr/>
      <dgm:t>
        <a:bodyPr/>
        <a:lstStyle/>
        <a:p>
          <a:endParaRPr lang="en-US"/>
        </a:p>
      </dgm:t>
    </dgm:pt>
    <dgm:pt modelId="{4918E3D5-A012-C142-8529-927632006F81}">
      <dgm:prSet/>
      <dgm:spPr/>
      <dgm:t>
        <a:bodyPr/>
        <a:lstStyle/>
        <a:p>
          <a:endParaRPr lang="en-US"/>
        </a:p>
      </dgm:t>
    </dgm:pt>
    <dgm:pt modelId="{B108DF72-8B04-D048-B2DA-9D8071A69581}" type="parTrans" cxnId="{722005E7-FBB0-1F42-8DC6-20BEE30DF70D}">
      <dgm:prSet/>
      <dgm:spPr/>
      <dgm:t>
        <a:bodyPr/>
        <a:lstStyle/>
        <a:p>
          <a:endParaRPr lang="en-US"/>
        </a:p>
      </dgm:t>
    </dgm:pt>
    <dgm:pt modelId="{FA26C2C8-BB80-5D45-AA39-D0EBD9F8C1D1}" type="sibTrans" cxnId="{722005E7-FBB0-1F42-8DC6-20BEE30DF70D}">
      <dgm:prSet/>
      <dgm:spPr/>
      <dgm:t>
        <a:bodyPr/>
        <a:lstStyle/>
        <a:p>
          <a:endParaRPr lang="en-US"/>
        </a:p>
      </dgm:t>
    </dgm:pt>
    <dgm:pt modelId="{78C122E2-0658-1D45-8CA9-4DEF99317CF2}">
      <dgm:prSet/>
      <dgm:spPr/>
      <dgm:t>
        <a:bodyPr/>
        <a:lstStyle/>
        <a:p>
          <a:endParaRPr lang="en-US"/>
        </a:p>
      </dgm:t>
    </dgm:pt>
    <dgm:pt modelId="{664F0920-01CC-BA44-B1C1-7C11785DF689}" type="parTrans" cxnId="{AC218335-54E0-E848-986B-08E88EA0FB70}">
      <dgm:prSet/>
      <dgm:spPr/>
      <dgm:t>
        <a:bodyPr/>
        <a:lstStyle/>
        <a:p>
          <a:endParaRPr lang="en-US"/>
        </a:p>
      </dgm:t>
    </dgm:pt>
    <dgm:pt modelId="{25B2A51A-7896-944B-B949-4617E37FB365}" type="sibTrans" cxnId="{AC218335-54E0-E848-986B-08E88EA0FB70}">
      <dgm:prSet/>
      <dgm:spPr/>
      <dgm:t>
        <a:bodyPr/>
        <a:lstStyle/>
        <a:p>
          <a:endParaRPr lang="en-US"/>
        </a:p>
      </dgm:t>
    </dgm:pt>
    <dgm:pt modelId="{AB99E605-5F94-B149-82ED-0AEF925F8825}">
      <dgm:prSet/>
      <dgm:spPr/>
      <dgm:t>
        <a:bodyPr/>
        <a:lstStyle/>
        <a:p>
          <a:endParaRPr lang="en-US"/>
        </a:p>
      </dgm:t>
    </dgm:pt>
    <dgm:pt modelId="{D4CBE9A5-DA2A-9E43-859A-8C6AA846775B}" type="parTrans" cxnId="{66B5BA3F-B736-3C49-BF56-08B1135A5207}">
      <dgm:prSet/>
      <dgm:spPr/>
      <dgm:t>
        <a:bodyPr/>
        <a:lstStyle/>
        <a:p>
          <a:endParaRPr lang="en-US"/>
        </a:p>
      </dgm:t>
    </dgm:pt>
    <dgm:pt modelId="{DE91251B-2587-CC47-A948-46A6DC8D44FF}" type="sibTrans" cxnId="{66B5BA3F-B736-3C49-BF56-08B1135A5207}">
      <dgm:prSet/>
      <dgm:spPr/>
      <dgm:t>
        <a:bodyPr/>
        <a:lstStyle/>
        <a:p>
          <a:endParaRPr lang="en-US"/>
        </a:p>
      </dgm:t>
    </dgm:pt>
    <dgm:pt modelId="{4883F64C-43DE-E846-9002-BB129A03CEC3}">
      <dgm:prSet/>
      <dgm:spPr/>
      <dgm:t>
        <a:bodyPr/>
        <a:lstStyle/>
        <a:p>
          <a:endParaRPr lang="en-US"/>
        </a:p>
      </dgm:t>
    </dgm:pt>
    <dgm:pt modelId="{7160300B-C57B-9A44-ABD8-DEF402614192}" type="parTrans" cxnId="{90BE472D-CA96-554E-A57F-76557E6CFE0B}">
      <dgm:prSet/>
      <dgm:spPr/>
      <dgm:t>
        <a:bodyPr/>
        <a:lstStyle/>
        <a:p>
          <a:endParaRPr lang="en-US"/>
        </a:p>
      </dgm:t>
    </dgm:pt>
    <dgm:pt modelId="{EDDF4A35-EE6A-014E-B9DE-295AB2AA7773}" type="sibTrans" cxnId="{90BE472D-CA96-554E-A57F-76557E6CFE0B}">
      <dgm:prSet/>
      <dgm:spPr/>
      <dgm:t>
        <a:bodyPr/>
        <a:lstStyle/>
        <a:p>
          <a:endParaRPr lang="en-US"/>
        </a:p>
      </dgm:t>
    </dgm:pt>
    <dgm:pt modelId="{C2EE4695-0453-974E-9443-C89A2BB1D6F5}" type="pres">
      <dgm:prSet presAssocID="{51D34CD0-F044-B34C-AA8D-9E1981335FF2}" presName="diagram" presStyleCnt="0">
        <dgm:presLayoutVars>
          <dgm:chMax val="1"/>
          <dgm:dir/>
          <dgm:animLvl val="ctr"/>
          <dgm:resizeHandles val="exact"/>
        </dgm:presLayoutVars>
      </dgm:prSet>
      <dgm:spPr/>
    </dgm:pt>
    <dgm:pt modelId="{E701088E-8B17-EA44-9DCC-42BC70012B8E}" type="pres">
      <dgm:prSet presAssocID="{51D34CD0-F044-B34C-AA8D-9E1981335FF2}" presName="matrix" presStyleCnt="0"/>
      <dgm:spPr/>
    </dgm:pt>
    <dgm:pt modelId="{510C75C6-A19C-AC47-8D6B-5C8524037FAE}" type="pres">
      <dgm:prSet presAssocID="{51D34CD0-F044-B34C-AA8D-9E1981335FF2}" presName="tile1" presStyleLbl="node1" presStyleIdx="0" presStyleCnt="4"/>
      <dgm:spPr/>
    </dgm:pt>
    <dgm:pt modelId="{24886A0C-A5A1-4642-996A-853BBC1B4103}" type="pres">
      <dgm:prSet presAssocID="{51D34CD0-F044-B34C-AA8D-9E1981335FF2}" presName="tile1text" presStyleLbl="node1" presStyleIdx="0" presStyleCnt="4">
        <dgm:presLayoutVars>
          <dgm:chMax val="0"/>
          <dgm:chPref val="0"/>
          <dgm:bulletEnabled val="1"/>
        </dgm:presLayoutVars>
      </dgm:prSet>
      <dgm:spPr/>
    </dgm:pt>
    <dgm:pt modelId="{4938C855-D966-1B4D-A2F2-2CE0828A3D75}" type="pres">
      <dgm:prSet presAssocID="{51D34CD0-F044-B34C-AA8D-9E1981335FF2}" presName="tile2" presStyleLbl="node1" presStyleIdx="1" presStyleCnt="4" custLinFactNeighborX="2726" custLinFactNeighborY="-3372"/>
      <dgm:spPr/>
    </dgm:pt>
    <dgm:pt modelId="{9F4676C7-83DA-CC40-B014-0645F9881FA7}" type="pres">
      <dgm:prSet presAssocID="{51D34CD0-F044-B34C-AA8D-9E1981335FF2}" presName="tile2text" presStyleLbl="node1" presStyleIdx="1" presStyleCnt="4">
        <dgm:presLayoutVars>
          <dgm:chMax val="0"/>
          <dgm:chPref val="0"/>
          <dgm:bulletEnabled val="1"/>
        </dgm:presLayoutVars>
      </dgm:prSet>
      <dgm:spPr/>
    </dgm:pt>
    <dgm:pt modelId="{A4D63AC9-B7B8-024B-B1A7-5612FF22FD32}" type="pres">
      <dgm:prSet presAssocID="{51D34CD0-F044-B34C-AA8D-9E1981335FF2}" presName="tile3" presStyleLbl="node1" presStyleIdx="2" presStyleCnt="4"/>
      <dgm:spPr/>
    </dgm:pt>
    <dgm:pt modelId="{DCDB5566-1EE8-6641-80FE-E8C455238B5E}" type="pres">
      <dgm:prSet presAssocID="{51D34CD0-F044-B34C-AA8D-9E1981335FF2}" presName="tile3text" presStyleLbl="node1" presStyleIdx="2" presStyleCnt="4">
        <dgm:presLayoutVars>
          <dgm:chMax val="0"/>
          <dgm:chPref val="0"/>
          <dgm:bulletEnabled val="1"/>
        </dgm:presLayoutVars>
      </dgm:prSet>
      <dgm:spPr/>
    </dgm:pt>
    <dgm:pt modelId="{E3902C1C-CFF5-1E42-8241-2F9865536458}" type="pres">
      <dgm:prSet presAssocID="{51D34CD0-F044-B34C-AA8D-9E1981335FF2}" presName="tile4" presStyleLbl="node1" presStyleIdx="3" presStyleCnt="4"/>
      <dgm:spPr/>
    </dgm:pt>
    <dgm:pt modelId="{7EF256CB-5FE2-BE40-9768-6EDAEE97BAD4}" type="pres">
      <dgm:prSet presAssocID="{51D34CD0-F044-B34C-AA8D-9E1981335FF2}" presName="tile4text" presStyleLbl="node1" presStyleIdx="3" presStyleCnt="4">
        <dgm:presLayoutVars>
          <dgm:chMax val="0"/>
          <dgm:chPref val="0"/>
          <dgm:bulletEnabled val="1"/>
        </dgm:presLayoutVars>
      </dgm:prSet>
      <dgm:spPr/>
    </dgm:pt>
    <dgm:pt modelId="{5F459F78-6036-1548-82ED-3008A176F7FD}" type="pres">
      <dgm:prSet presAssocID="{51D34CD0-F044-B34C-AA8D-9E1981335FF2}" presName="centerTile" presStyleLbl="fgShp" presStyleIdx="0" presStyleCnt="1" custScaleX="122260" custScaleY="138083">
        <dgm:presLayoutVars>
          <dgm:chMax val="0"/>
          <dgm:chPref val="0"/>
        </dgm:presLayoutVars>
      </dgm:prSet>
      <dgm:spPr/>
    </dgm:pt>
  </dgm:ptLst>
  <dgm:cxnLst>
    <dgm:cxn modelId="{8A4DBF06-564F-8040-9A7C-2E5B94B950F6}" srcId="{21BCC2F7-469A-3147-A3B6-724E045CE882}" destId="{64315E3A-317D-524C-8627-A6A7340F27DE}" srcOrd="4" destOrd="0" parTransId="{0B4C4EEA-2DAF-0147-BC86-E08693BB3F8E}" sibTransId="{9AF75940-748D-1544-B6B9-BF04EA10C37A}"/>
    <dgm:cxn modelId="{90BE472D-CA96-554E-A57F-76557E6CFE0B}" srcId="{51D34CD0-F044-B34C-AA8D-9E1981335FF2}" destId="{4883F64C-43DE-E846-9002-BB129A03CEC3}" srcOrd="9" destOrd="0" parTransId="{7160300B-C57B-9A44-ABD8-DEF402614192}" sibTransId="{EDDF4A35-EE6A-014E-B9DE-295AB2AA7773}"/>
    <dgm:cxn modelId="{92C7B62E-A186-3D4A-8473-1EB3EFA21657}" type="presOf" srcId="{A601F5E5-7404-8644-8E83-3D364D25C39C}" destId="{24886A0C-A5A1-4642-996A-853BBC1B4103}" srcOrd="1" destOrd="0" presId="urn:microsoft.com/office/officeart/2005/8/layout/matrix1"/>
    <dgm:cxn modelId="{AC218335-54E0-E848-986B-08E88EA0FB70}" srcId="{51D34CD0-F044-B34C-AA8D-9E1981335FF2}" destId="{78C122E2-0658-1D45-8CA9-4DEF99317CF2}" srcOrd="7" destOrd="0" parTransId="{664F0920-01CC-BA44-B1C1-7C11785DF689}" sibTransId="{25B2A51A-7896-944B-B949-4617E37FB365}"/>
    <dgm:cxn modelId="{C1D2A63A-7AEC-4B4D-9849-8D2A18769DB6}" type="presOf" srcId="{21BCC2F7-469A-3147-A3B6-724E045CE882}" destId="{5F459F78-6036-1548-82ED-3008A176F7FD}" srcOrd="0" destOrd="0" presId="urn:microsoft.com/office/officeart/2005/8/layout/matrix1"/>
    <dgm:cxn modelId="{B0017F3F-00EF-4A43-989C-1D52169F6664}" srcId="{51D34CD0-F044-B34C-AA8D-9E1981335FF2}" destId="{08BC8CE8-36E4-9147-A43D-4578D91181AF}" srcOrd="4" destOrd="0" parTransId="{F2945C28-6093-5749-90FA-21BC628FD280}" sibTransId="{236B0B28-3673-3B43-8332-BA71C334703E}"/>
    <dgm:cxn modelId="{66B5BA3F-B736-3C49-BF56-08B1135A5207}" srcId="{51D34CD0-F044-B34C-AA8D-9E1981335FF2}" destId="{AB99E605-5F94-B149-82ED-0AEF925F8825}" srcOrd="8" destOrd="0" parTransId="{D4CBE9A5-DA2A-9E43-859A-8C6AA846775B}" sibTransId="{DE91251B-2587-CC47-A948-46A6DC8D44FF}"/>
    <dgm:cxn modelId="{E7A1A74E-D0D3-A542-98C1-A0D91F01B98B}" srcId="{21BCC2F7-469A-3147-A3B6-724E045CE882}" destId="{3AA8B394-9E0E-5248-8F72-02FDFD3532C2}" srcOrd="3" destOrd="0" parTransId="{66AADC41-5E08-A546-B6C2-3DB3562A0783}" sibTransId="{7A2C6FC8-3AE6-FE41-AF06-C56C93C5FB13}"/>
    <dgm:cxn modelId="{95C22A6A-0C71-F045-8928-D6D249ABFD97}" srcId="{51D34CD0-F044-B34C-AA8D-9E1981335FF2}" destId="{21BCC2F7-469A-3147-A3B6-724E045CE882}" srcOrd="0" destOrd="0" parTransId="{0EF2BF79-21BC-B548-AF6D-563154BE964A}" sibTransId="{73918124-B668-884F-A2E0-6F78AAE061BC}"/>
    <dgm:cxn modelId="{4CD3C570-5575-8C4F-BE0D-8F1C863E3B37}" type="presOf" srcId="{51D34CD0-F044-B34C-AA8D-9E1981335FF2}" destId="{C2EE4695-0453-974E-9443-C89A2BB1D6F5}" srcOrd="0" destOrd="0" presId="urn:microsoft.com/office/officeart/2005/8/layout/matrix1"/>
    <dgm:cxn modelId="{101D2F78-3CF7-7F4E-BF83-8A7CA4A06B53}" srcId="{51D34CD0-F044-B34C-AA8D-9E1981335FF2}" destId="{317E635F-22E4-AA42-A639-F04BE1E87DD7}" srcOrd="5" destOrd="0" parTransId="{411AA8CD-FE72-0A44-808B-7085058878A9}" sibTransId="{BB48B369-E438-6142-904D-AC9D0F10C88B}"/>
    <dgm:cxn modelId="{25D14F89-2072-2349-9076-4E4EA1B56B93}" type="presOf" srcId="{A601F5E5-7404-8644-8E83-3D364D25C39C}" destId="{510C75C6-A19C-AC47-8D6B-5C8524037FAE}" srcOrd="0" destOrd="0" presId="urn:microsoft.com/office/officeart/2005/8/layout/matrix1"/>
    <dgm:cxn modelId="{8CF12E8C-3E87-4144-86E9-EE7A8E49F072}" srcId="{21BCC2F7-469A-3147-A3B6-724E045CE882}" destId="{D86B6AFB-6605-B845-8C3C-47E5BEDF695D}" srcOrd="1" destOrd="0" parTransId="{32339AD9-B58F-C44F-A8DD-32A2708C6494}" sibTransId="{2CC48199-5804-A244-B1C2-774AA8CCCC66}"/>
    <dgm:cxn modelId="{38383A8E-EEF8-8146-ACD4-DD50EBFA62E8}" srcId="{21BCC2F7-469A-3147-A3B6-724E045CE882}" destId="{103536F3-90D7-C449-9099-259498C2BD4E}" srcOrd="5" destOrd="0" parTransId="{2139358A-59B7-9C47-ADE1-50B8E7977F63}" sibTransId="{E6C33176-87A4-044F-9306-57FAF82DF53C}"/>
    <dgm:cxn modelId="{BC7BA9A0-89F3-1B4E-B79C-A25C79D8D9C1}" srcId="{51D34CD0-F044-B34C-AA8D-9E1981335FF2}" destId="{37DA257A-BEE2-8447-AAD8-0D1135B25792}" srcOrd="3" destOrd="0" parTransId="{65A4C0DE-AC3C-F942-96EB-F837ECD334C9}" sibTransId="{35837FE9-D7E3-C840-8591-EA591F7A391E}"/>
    <dgm:cxn modelId="{DB1B3BA2-1063-E049-A379-12B6B5C4AE65}" type="presOf" srcId="{D86B6AFB-6605-B845-8C3C-47E5BEDF695D}" destId="{4938C855-D966-1B4D-A2F2-2CE0828A3D75}" srcOrd="0" destOrd="0" presId="urn:microsoft.com/office/officeart/2005/8/layout/matrix1"/>
    <dgm:cxn modelId="{827E4FA9-7B31-6B40-8B6F-5E0DEC883C23}" type="presOf" srcId="{D86B6AFB-6605-B845-8C3C-47E5BEDF695D}" destId="{9F4676C7-83DA-CC40-B014-0645F9881FA7}" srcOrd="1" destOrd="0" presId="urn:microsoft.com/office/officeart/2005/8/layout/matrix1"/>
    <dgm:cxn modelId="{CD0886AB-8C82-4E45-BE7C-5F93BEBB40F8}" type="presOf" srcId="{1ABC28F0-F2A9-C542-90CF-B33E9B1B96E0}" destId="{A4D63AC9-B7B8-024B-B1A7-5612FF22FD32}" srcOrd="0" destOrd="0" presId="urn:microsoft.com/office/officeart/2005/8/layout/matrix1"/>
    <dgm:cxn modelId="{72F74FB3-A890-3543-8110-FE92AA337603}" srcId="{21BCC2F7-469A-3147-A3B6-724E045CE882}" destId="{A601F5E5-7404-8644-8E83-3D364D25C39C}" srcOrd="0" destOrd="0" parTransId="{C6FD8A6D-58D2-6849-AEEB-5FFF56F752AF}" sibTransId="{75C7DBBC-8307-7842-BD70-859C6FE1AA47}"/>
    <dgm:cxn modelId="{384C2DC4-F151-0F42-9F32-1747C268C47E}" srcId="{51D34CD0-F044-B34C-AA8D-9E1981335FF2}" destId="{A6085515-1B50-5445-8223-CC5581407BA6}" srcOrd="2" destOrd="0" parTransId="{9C532D57-14CC-6D4A-ADAA-64213F04D0FD}" sibTransId="{2EDE46A5-9745-EC41-BB26-982D120F368C}"/>
    <dgm:cxn modelId="{F7F89AC8-7FF5-E74E-9C31-B53E0314DCD0}" srcId="{21BCC2F7-469A-3147-A3B6-724E045CE882}" destId="{1ABC28F0-F2A9-C542-90CF-B33E9B1B96E0}" srcOrd="2" destOrd="0" parTransId="{6DBBBFAA-E277-BC4F-B85E-544B7F07A98E}" sibTransId="{F0A83212-55C5-8A42-83A0-3DD8F950E249}"/>
    <dgm:cxn modelId="{4363D3D7-5D23-7949-8423-AEDC801C07C6}" type="presOf" srcId="{1ABC28F0-F2A9-C542-90CF-B33E9B1B96E0}" destId="{DCDB5566-1EE8-6641-80FE-E8C455238B5E}" srcOrd="1" destOrd="0" presId="urn:microsoft.com/office/officeart/2005/8/layout/matrix1"/>
    <dgm:cxn modelId="{54022ADC-103E-3E41-B0F8-8A712BDC4CC6}" type="presOf" srcId="{3AA8B394-9E0E-5248-8F72-02FDFD3532C2}" destId="{7EF256CB-5FE2-BE40-9768-6EDAEE97BAD4}" srcOrd="1" destOrd="0" presId="urn:microsoft.com/office/officeart/2005/8/layout/matrix1"/>
    <dgm:cxn modelId="{4515A3DD-C67D-6B44-AD06-48D5EE744E5B}" type="presOf" srcId="{3AA8B394-9E0E-5248-8F72-02FDFD3532C2}" destId="{E3902C1C-CFF5-1E42-8241-2F9865536458}" srcOrd="0" destOrd="0" presId="urn:microsoft.com/office/officeart/2005/8/layout/matrix1"/>
    <dgm:cxn modelId="{722005E7-FBB0-1F42-8DC6-20BEE30DF70D}" srcId="{51D34CD0-F044-B34C-AA8D-9E1981335FF2}" destId="{4918E3D5-A012-C142-8529-927632006F81}" srcOrd="6" destOrd="0" parTransId="{B108DF72-8B04-D048-B2DA-9D8071A69581}" sibTransId="{FA26C2C8-BB80-5D45-AA39-D0EBD9F8C1D1}"/>
    <dgm:cxn modelId="{C37EA1ED-9827-B846-9D0E-D18DD1041BB0}" srcId="{51D34CD0-F044-B34C-AA8D-9E1981335FF2}" destId="{B8901E62-AF33-FA4C-9E1B-EB5B584A224B}" srcOrd="1" destOrd="0" parTransId="{4ED4CB4A-ADF9-794B-AD79-4174E07AD207}" sibTransId="{3DF6DE1F-3CB3-3E49-B5AE-1C9EBDB1A190}"/>
    <dgm:cxn modelId="{C2B2FCB8-3027-E645-8F5D-F167515B5F3F}" type="presParOf" srcId="{C2EE4695-0453-974E-9443-C89A2BB1D6F5}" destId="{E701088E-8B17-EA44-9DCC-42BC70012B8E}" srcOrd="0" destOrd="0" presId="urn:microsoft.com/office/officeart/2005/8/layout/matrix1"/>
    <dgm:cxn modelId="{48CE0D5E-1031-9449-BF75-B5E4B9B47609}" type="presParOf" srcId="{E701088E-8B17-EA44-9DCC-42BC70012B8E}" destId="{510C75C6-A19C-AC47-8D6B-5C8524037FAE}" srcOrd="0" destOrd="0" presId="urn:microsoft.com/office/officeart/2005/8/layout/matrix1"/>
    <dgm:cxn modelId="{D232319C-B180-DE42-B346-203DEF9F21EB}" type="presParOf" srcId="{E701088E-8B17-EA44-9DCC-42BC70012B8E}" destId="{24886A0C-A5A1-4642-996A-853BBC1B4103}" srcOrd="1" destOrd="0" presId="urn:microsoft.com/office/officeart/2005/8/layout/matrix1"/>
    <dgm:cxn modelId="{0507EC79-DFBA-6B42-86E2-A819DBA4A9C8}" type="presParOf" srcId="{E701088E-8B17-EA44-9DCC-42BC70012B8E}" destId="{4938C855-D966-1B4D-A2F2-2CE0828A3D75}" srcOrd="2" destOrd="0" presId="urn:microsoft.com/office/officeart/2005/8/layout/matrix1"/>
    <dgm:cxn modelId="{0E240F65-C268-4C47-A849-DF5CF64A36FE}" type="presParOf" srcId="{E701088E-8B17-EA44-9DCC-42BC70012B8E}" destId="{9F4676C7-83DA-CC40-B014-0645F9881FA7}" srcOrd="3" destOrd="0" presId="urn:microsoft.com/office/officeart/2005/8/layout/matrix1"/>
    <dgm:cxn modelId="{87E0C116-4D5E-2642-86B8-B1A5C73004F1}" type="presParOf" srcId="{E701088E-8B17-EA44-9DCC-42BC70012B8E}" destId="{A4D63AC9-B7B8-024B-B1A7-5612FF22FD32}" srcOrd="4" destOrd="0" presId="urn:microsoft.com/office/officeart/2005/8/layout/matrix1"/>
    <dgm:cxn modelId="{96998325-8725-1144-9971-47435C97662B}" type="presParOf" srcId="{E701088E-8B17-EA44-9DCC-42BC70012B8E}" destId="{DCDB5566-1EE8-6641-80FE-E8C455238B5E}" srcOrd="5" destOrd="0" presId="urn:microsoft.com/office/officeart/2005/8/layout/matrix1"/>
    <dgm:cxn modelId="{D49636E3-D48B-A944-A09B-D5C0A4B03381}" type="presParOf" srcId="{E701088E-8B17-EA44-9DCC-42BC70012B8E}" destId="{E3902C1C-CFF5-1E42-8241-2F9865536458}" srcOrd="6" destOrd="0" presId="urn:microsoft.com/office/officeart/2005/8/layout/matrix1"/>
    <dgm:cxn modelId="{9BEFA3D8-CAF0-B640-9DF4-13A2A195F338}" type="presParOf" srcId="{E701088E-8B17-EA44-9DCC-42BC70012B8E}" destId="{7EF256CB-5FE2-BE40-9768-6EDAEE97BAD4}" srcOrd="7" destOrd="0" presId="urn:microsoft.com/office/officeart/2005/8/layout/matrix1"/>
    <dgm:cxn modelId="{0D04257A-E6F4-124B-A89B-273920FF31EC}" type="presParOf" srcId="{C2EE4695-0453-974E-9443-C89A2BB1D6F5}" destId="{5F459F78-6036-1548-82ED-3008A176F7F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6186D8A-1E16-864B-8869-0A06DC1D83A3}" type="doc">
      <dgm:prSet loTypeId="urn:microsoft.com/office/officeart/2005/8/layout/arrow2" loCatId="" qsTypeId="urn:microsoft.com/office/officeart/2005/8/quickstyle/simple1" qsCatId="simple" csTypeId="urn:microsoft.com/office/officeart/2005/8/colors/accent1_2" csCatId="accent1" phldr="1"/>
      <dgm:spPr/>
    </dgm:pt>
    <dgm:pt modelId="{F97B3CAD-4E0A-0A47-B168-690DC48C130B}">
      <dgm:prSet phldrT="[Text]" custT="1"/>
      <dgm:spPr/>
      <dgm:t>
        <a:bodyPr/>
        <a:lstStyle/>
        <a:p>
          <a:r>
            <a:rPr lang="en-US" sz="1800" dirty="0"/>
            <a:t>Current state</a:t>
          </a:r>
        </a:p>
      </dgm:t>
    </dgm:pt>
    <dgm:pt modelId="{DD7991F5-3B2A-9A41-A804-D8E1497D9889}" type="parTrans" cxnId="{30F10F38-1B97-6F4B-85A8-DA31C3D9AF1D}">
      <dgm:prSet/>
      <dgm:spPr/>
      <dgm:t>
        <a:bodyPr/>
        <a:lstStyle/>
        <a:p>
          <a:endParaRPr lang="en-US"/>
        </a:p>
      </dgm:t>
    </dgm:pt>
    <dgm:pt modelId="{E57976A4-E697-454B-9A94-44F7C0C53EBD}" type="sibTrans" cxnId="{30F10F38-1B97-6F4B-85A8-DA31C3D9AF1D}">
      <dgm:prSet/>
      <dgm:spPr/>
      <dgm:t>
        <a:bodyPr/>
        <a:lstStyle/>
        <a:p>
          <a:endParaRPr lang="en-US"/>
        </a:p>
      </dgm:t>
    </dgm:pt>
    <dgm:pt modelId="{6D7AA2A8-4781-D449-B51B-A8AD0B5F3BE2}">
      <dgm:prSet phldrT="[Text]" custT="1"/>
      <dgm:spPr/>
      <dgm:t>
        <a:bodyPr/>
        <a:lstStyle/>
        <a:p>
          <a:r>
            <a:rPr lang="en-US" sz="1800" dirty="0"/>
            <a:t>Inclusion (and risks of exclusion)</a:t>
          </a:r>
        </a:p>
      </dgm:t>
    </dgm:pt>
    <dgm:pt modelId="{B811C8A9-5C6A-BD4D-A63B-CF4394EFBEAA}" type="parTrans" cxnId="{558A9B19-B3AB-E840-9411-21E888104681}">
      <dgm:prSet/>
      <dgm:spPr/>
      <dgm:t>
        <a:bodyPr/>
        <a:lstStyle/>
        <a:p>
          <a:endParaRPr lang="en-US"/>
        </a:p>
      </dgm:t>
    </dgm:pt>
    <dgm:pt modelId="{B65B3309-5BC2-264D-A4BA-FB0FFDD4AF2C}" type="sibTrans" cxnId="{558A9B19-B3AB-E840-9411-21E888104681}">
      <dgm:prSet/>
      <dgm:spPr/>
      <dgm:t>
        <a:bodyPr/>
        <a:lstStyle/>
        <a:p>
          <a:endParaRPr lang="en-US"/>
        </a:p>
      </dgm:t>
    </dgm:pt>
    <dgm:pt modelId="{FEDE3FF2-7751-1041-9C18-FD645299BFC4}">
      <dgm:prSet phldrT="[Text]" custT="1"/>
      <dgm:spPr/>
      <dgm:t>
        <a:bodyPr/>
        <a:lstStyle/>
        <a:p>
          <a:r>
            <a:rPr lang="en-US" sz="1800" dirty="0"/>
            <a:t>Equity</a:t>
          </a:r>
        </a:p>
      </dgm:t>
    </dgm:pt>
    <dgm:pt modelId="{B3833B47-59B6-9244-966D-1F7ACEBB056C}" type="parTrans" cxnId="{AA783566-A972-0A47-A015-32B26F4E3636}">
      <dgm:prSet/>
      <dgm:spPr/>
      <dgm:t>
        <a:bodyPr/>
        <a:lstStyle/>
        <a:p>
          <a:endParaRPr lang="en-US"/>
        </a:p>
      </dgm:t>
    </dgm:pt>
    <dgm:pt modelId="{5CC132D2-A081-5447-8E9B-A67ACA239AEA}" type="sibTrans" cxnId="{AA783566-A972-0A47-A015-32B26F4E3636}">
      <dgm:prSet/>
      <dgm:spPr/>
      <dgm:t>
        <a:bodyPr/>
        <a:lstStyle/>
        <a:p>
          <a:endParaRPr lang="en-US"/>
        </a:p>
      </dgm:t>
    </dgm:pt>
    <dgm:pt modelId="{F82320FA-E597-8943-9DC7-9F939893FE54}" type="pres">
      <dgm:prSet presAssocID="{56186D8A-1E16-864B-8869-0A06DC1D83A3}" presName="arrowDiagram" presStyleCnt="0">
        <dgm:presLayoutVars>
          <dgm:chMax val="5"/>
          <dgm:dir/>
          <dgm:resizeHandles val="exact"/>
        </dgm:presLayoutVars>
      </dgm:prSet>
      <dgm:spPr/>
    </dgm:pt>
    <dgm:pt modelId="{C1097006-C3F1-F542-9D06-05312F1C2779}" type="pres">
      <dgm:prSet presAssocID="{56186D8A-1E16-864B-8869-0A06DC1D83A3}" presName="arrow" presStyleLbl="bgShp" presStyleIdx="0" presStyleCnt="1" custAng="21057580" custScaleX="64546" custScaleY="60802" custLinFactNeighborX="-2856" custLinFactNeighborY="7439"/>
      <dgm:spPr>
        <a:solidFill>
          <a:schemeClr val="accent1">
            <a:lumMod val="20000"/>
            <a:lumOff val="80000"/>
          </a:schemeClr>
        </a:solidFill>
      </dgm:spPr>
    </dgm:pt>
    <dgm:pt modelId="{C5EA05B5-71DC-5A47-B629-6E6C3C7124EE}" type="pres">
      <dgm:prSet presAssocID="{56186D8A-1E16-864B-8869-0A06DC1D83A3}" presName="arrowDiagram3" presStyleCnt="0"/>
      <dgm:spPr/>
    </dgm:pt>
    <dgm:pt modelId="{F0349AFA-8E6A-DF44-BACF-6FD70D1DE01D}" type="pres">
      <dgm:prSet presAssocID="{F97B3CAD-4E0A-0A47-B168-690DC48C130B}" presName="bullet3a" presStyleLbl="node1" presStyleIdx="0" presStyleCnt="3" custLinFactX="192383" custLinFactY="90279" custLinFactNeighborX="200000" custLinFactNeighborY="100000"/>
      <dgm:spPr/>
    </dgm:pt>
    <dgm:pt modelId="{EF8543C5-912F-4E4D-B2B8-8691AB854A4B}" type="pres">
      <dgm:prSet presAssocID="{F97B3CAD-4E0A-0A47-B168-690DC48C130B}" presName="textBox3a" presStyleLbl="revTx" presStyleIdx="0" presStyleCnt="3" custLinFactNeighborX="43785" custLinFactNeighborY="27390">
        <dgm:presLayoutVars>
          <dgm:bulletEnabled val="1"/>
        </dgm:presLayoutVars>
      </dgm:prSet>
      <dgm:spPr/>
    </dgm:pt>
    <dgm:pt modelId="{9B684844-5A57-7743-94E6-66C0C4B9F085}" type="pres">
      <dgm:prSet presAssocID="{6D7AA2A8-4781-D449-B51B-A8AD0B5F3BE2}" presName="bullet3b" presStyleLbl="node1" presStyleIdx="1" presStyleCnt="3" custLinFactX="2502" custLinFactY="5261" custLinFactNeighborX="100000" custLinFactNeighborY="100000"/>
      <dgm:spPr/>
    </dgm:pt>
    <dgm:pt modelId="{491D5BC4-0F03-1541-AAAF-0A5A4D7E3B7B}" type="pres">
      <dgm:prSet presAssocID="{6D7AA2A8-4781-D449-B51B-A8AD0B5F3BE2}" presName="textBox3b" presStyleLbl="revTx" presStyleIdx="1" presStyleCnt="3" custLinFactNeighborX="21254" custLinFactNeighborY="24402">
        <dgm:presLayoutVars>
          <dgm:bulletEnabled val="1"/>
        </dgm:presLayoutVars>
      </dgm:prSet>
      <dgm:spPr/>
    </dgm:pt>
    <dgm:pt modelId="{03829FB0-0C2B-A24A-AB59-91378EB980B2}" type="pres">
      <dgm:prSet presAssocID="{FEDE3FF2-7751-1041-9C18-FD645299BFC4}" presName="bullet3c" presStyleLbl="node1" presStyleIdx="2" presStyleCnt="3" custLinFactNeighborX="-28059" custLinFactNeighborY="80472"/>
      <dgm:spPr/>
    </dgm:pt>
    <dgm:pt modelId="{1C5B6777-03B6-9D4F-BDA2-7DDE0451FF6A}" type="pres">
      <dgm:prSet presAssocID="{FEDE3FF2-7751-1041-9C18-FD645299BFC4}" presName="textBox3c" presStyleLbl="revTx" presStyleIdx="2" presStyleCnt="3" custScaleY="91958" custLinFactNeighborX="-19756" custLinFactNeighborY="28576">
        <dgm:presLayoutVars>
          <dgm:bulletEnabled val="1"/>
        </dgm:presLayoutVars>
      </dgm:prSet>
      <dgm:spPr/>
    </dgm:pt>
  </dgm:ptLst>
  <dgm:cxnLst>
    <dgm:cxn modelId="{2299DF17-8AD6-A74A-8233-0CA52FED8C0B}" type="presOf" srcId="{56186D8A-1E16-864B-8869-0A06DC1D83A3}" destId="{F82320FA-E597-8943-9DC7-9F939893FE54}" srcOrd="0" destOrd="0" presId="urn:microsoft.com/office/officeart/2005/8/layout/arrow2"/>
    <dgm:cxn modelId="{558A9B19-B3AB-E840-9411-21E888104681}" srcId="{56186D8A-1E16-864B-8869-0A06DC1D83A3}" destId="{6D7AA2A8-4781-D449-B51B-A8AD0B5F3BE2}" srcOrd="1" destOrd="0" parTransId="{B811C8A9-5C6A-BD4D-A63B-CF4394EFBEAA}" sibTransId="{B65B3309-5BC2-264D-A4BA-FB0FFDD4AF2C}"/>
    <dgm:cxn modelId="{30F10F38-1B97-6F4B-85A8-DA31C3D9AF1D}" srcId="{56186D8A-1E16-864B-8869-0A06DC1D83A3}" destId="{F97B3CAD-4E0A-0A47-B168-690DC48C130B}" srcOrd="0" destOrd="0" parTransId="{DD7991F5-3B2A-9A41-A804-D8E1497D9889}" sibTransId="{E57976A4-E697-454B-9A94-44F7C0C53EBD}"/>
    <dgm:cxn modelId="{AA783566-A972-0A47-A015-32B26F4E3636}" srcId="{56186D8A-1E16-864B-8869-0A06DC1D83A3}" destId="{FEDE3FF2-7751-1041-9C18-FD645299BFC4}" srcOrd="2" destOrd="0" parTransId="{B3833B47-59B6-9244-966D-1F7ACEBB056C}" sibTransId="{5CC132D2-A081-5447-8E9B-A67ACA239AEA}"/>
    <dgm:cxn modelId="{6B4A2794-F01A-174C-8587-9C8E407C479C}" type="presOf" srcId="{F97B3CAD-4E0A-0A47-B168-690DC48C130B}" destId="{EF8543C5-912F-4E4D-B2B8-8691AB854A4B}" srcOrd="0" destOrd="0" presId="urn:microsoft.com/office/officeart/2005/8/layout/arrow2"/>
    <dgm:cxn modelId="{C2B1919A-2569-B441-935E-6EC28B22B3B7}" type="presOf" srcId="{FEDE3FF2-7751-1041-9C18-FD645299BFC4}" destId="{1C5B6777-03B6-9D4F-BDA2-7DDE0451FF6A}" srcOrd="0" destOrd="0" presId="urn:microsoft.com/office/officeart/2005/8/layout/arrow2"/>
    <dgm:cxn modelId="{BB6168F4-7751-2840-8E14-A847A272D51D}" type="presOf" srcId="{6D7AA2A8-4781-D449-B51B-A8AD0B5F3BE2}" destId="{491D5BC4-0F03-1541-AAAF-0A5A4D7E3B7B}" srcOrd="0" destOrd="0" presId="urn:microsoft.com/office/officeart/2005/8/layout/arrow2"/>
    <dgm:cxn modelId="{8632F370-47D4-FE43-BEBA-2BA1722C1565}" type="presParOf" srcId="{F82320FA-E597-8943-9DC7-9F939893FE54}" destId="{C1097006-C3F1-F542-9D06-05312F1C2779}" srcOrd="0" destOrd="0" presId="urn:microsoft.com/office/officeart/2005/8/layout/arrow2"/>
    <dgm:cxn modelId="{740AF051-4AFD-9A4F-AFED-B84F8AB2259F}" type="presParOf" srcId="{F82320FA-E597-8943-9DC7-9F939893FE54}" destId="{C5EA05B5-71DC-5A47-B629-6E6C3C7124EE}" srcOrd="1" destOrd="0" presId="urn:microsoft.com/office/officeart/2005/8/layout/arrow2"/>
    <dgm:cxn modelId="{1EC30635-451F-6B41-9AB5-490AB6D087C4}" type="presParOf" srcId="{C5EA05B5-71DC-5A47-B629-6E6C3C7124EE}" destId="{F0349AFA-8E6A-DF44-BACF-6FD70D1DE01D}" srcOrd="0" destOrd="0" presId="urn:microsoft.com/office/officeart/2005/8/layout/arrow2"/>
    <dgm:cxn modelId="{D5140D71-704C-B34D-9689-FE22DBB79938}" type="presParOf" srcId="{C5EA05B5-71DC-5A47-B629-6E6C3C7124EE}" destId="{EF8543C5-912F-4E4D-B2B8-8691AB854A4B}" srcOrd="1" destOrd="0" presId="urn:microsoft.com/office/officeart/2005/8/layout/arrow2"/>
    <dgm:cxn modelId="{47D2AB10-65DE-094D-B3BF-9101AC73DB82}" type="presParOf" srcId="{C5EA05B5-71DC-5A47-B629-6E6C3C7124EE}" destId="{9B684844-5A57-7743-94E6-66C0C4B9F085}" srcOrd="2" destOrd="0" presId="urn:microsoft.com/office/officeart/2005/8/layout/arrow2"/>
    <dgm:cxn modelId="{08E694A6-4B39-A143-9CFD-B52315325037}" type="presParOf" srcId="{C5EA05B5-71DC-5A47-B629-6E6C3C7124EE}" destId="{491D5BC4-0F03-1541-AAAF-0A5A4D7E3B7B}" srcOrd="3" destOrd="0" presId="urn:microsoft.com/office/officeart/2005/8/layout/arrow2"/>
    <dgm:cxn modelId="{4EFD649F-B81C-BB49-9D34-D6E966C3BB3E}" type="presParOf" srcId="{C5EA05B5-71DC-5A47-B629-6E6C3C7124EE}" destId="{03829FB0-0C2B-A24A-AB59-91378EB980B2}" srcOrd="4" destOrd="0" presId="urn:microsoft.com/office/officeart/2005/8/layout/arrow2"/>
    <dgm:cxn modelId="{BFBBD3E2-6A48-7C4F-A92C-2AA11DA40E2A}" type="presParOf" srcId="{C5EA05B5-71DC-5A47-B629-6E6C3C7124EE}" destId="{1C5B6777-03B6-9D4F-BDA2-7DDE0451FF6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5755F-5BC9-C04C-9D94-9BEA6B0DCFDA}">
      <dsp:nvSpPr>
        <dsp:cNvPr id="0" name=""/>
        <dsp:cNvSpPr/>
      </dsp:nvSpPr>
      <dsp:spPr>
        <a:xfrm>
          <a:off x="3308" y="463002"/>
          <a:ext cx="3319344" cy="1327737"/>
        </a:xfrm>
        <a:prstGeom prst="homePlate">
          <a:avLst/>
        </a:prstGeom>
        <a:solidFill>
          <a:srgbClr val="384E8B"/>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l" defTabSz="977900">
            <a:lnSpc>
              <a:spcPct val="90000"/>
            </a:lnSpc>
            <a:spcBef>
              <a:spcPct val="0"/>
            </a:spcBef>
            <a:spcAft>
              <a:spcPct val="35000"/>
            </a:spcAft>
            <a:buNone/>
          </a:pPr>
          <a:r>
            <a:rPr lang="en-US" sz="2200" kern="1200" dirty="0"/>
            <a:t>Patient &amp; Community Awareness, Access and Engagement</a:t>
          </a:r>
        </a:p>
      </dsp:txBody>
      <dsp:txXfrm>
        <a:off x="3308" y="463002"/>
        <a:ext cx="2987410" cy="1327737"/>
      </dsp:txXfrm>
    </dsp:sp>
    <dsp:sp modelId="{469CC991-20E4-1F49-B17E-B45149FDD885}">
      <dsp:nvSpPr>
        <dsp:cNvPr id="0" name=""/>
        <dsp:cNvSpPr/>
      </dsp:nvSpPr>
      <dsp:spPr>
        <a:xfrm>
          <a:off x="2658783" y="463002"/>
          <a:ext cx="3319344" cy="1327737"/>
        </a:xfrm>
        <a:prstGeom prst="chevron">
          <a:avLst/>
        </a:prstGeom>
        <a:solidFill>
          <a:srgbClr val="801E5A"/>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Study Design, Site Selection &amp;  Feasibility</a:t>
          </a:r>
        </a:p>
      </dsp:txBody>
      <dsp:txXfrm>
        <a:off x="3322652" y="463002"/>
        <a:ext cx="1991607" cy="1327737"/>
      </dsp:txXfrm>
    </dsp:sp>
    <dsp:sp modelId="{E1C8E3A5-C974-A741-87E2-67A4F202421D}">
      <dsp:nvSpPr>
        <dsp:cNvPr id="0" name=""/>
        <dsp:cNvSpPr/>
      </dsp:nvSpPr>
      <dsp:spPr>
        <a:xfrm>
          <a:off x="5314259" y="463002"/>
          <a:ext cx="3319344" cy="1327737"/>
        </a:xfrm>
        <a:prstGeom prst="chevron">
          <a:avLst/>
        </a:prstGeom>
        <a:solidFill>
          <a:srgbClr val="03677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Study Conduct</a:t>
          </a:r>
        </a:p>
      </dsp:txBody>
      <dsp:txXfrm>
        <a:off x="5978128" y="463002"/>
        <a:ext cx="1991607" cy="1327737"/>
      </dsp:txXfrm>
    </dsp:sp>
    <dsp:sp modelId="{5B00FE2F-D4AF-2F48-879C-FE656DC7EBAA}">
      <dsp:nvSpPr>
        <dsp:cNvPr id="0" name=""/>
        <dsp:cNvSpPr/>
      </dsp:nvSpPr>
      <dsp:spPr>
        <a:xfrm>
          <a:off x="7969734" y="463002"/>
          <a:ext cx="3319344" cy="1327737"/>
        </a:xfrm>
        <a:prstGeom prst="chevron">
          <a:avLst/>
        </a:prstGeom>
        <a:solidFill>
          <a:srgbClr val="FCBF1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Accountability</a:t>
          </a:r>
        </a:p>
      </dsp:txBody>
      <dsp:txXfrm>
        <a:off x="8633603" y="463002"/>
        <a:ext cx="1991607" cy="132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75C6-A19C-AC47-8D6B-5C8524037FAE}">
      <dsp:nvSpPr>
        <dsp:cNvPr id="0" name=""/>
        <dsp:cNvSpPr/>
      </dsp:nvSpPr>
      <dsp:spPr>
        <a:xfrm rot="16200000">
          <a:off x="879861" y="-879861"/>
          <a:ext cx="1714693" cy="3474415"/>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Commitment to recruiting and training a diverse clinical research workforce</a:t>
          </a:r>
        </a:p>
      </dsp:txBody>
      <dsp:txXfrm rot="5400000">
        <a:off x="0" y="0"/>
        <a:ext cx="3474415" cy="1286020"/>
      </dsp:txXfrm>
    </dsp:sp>
    <dsp:sp modelId="{4938C855-D966-1B4D-A2F2-2CE0828A3D75}">
      <dsp:nvSpPr>
        <dsp:cNvPr id="0" name=""/>
        <dsp:cNvSpPr/>
      </dsp:nvSpPr>
      <dsp:spPr>
        <a:xfrm>
          <a:off x="3474415" y="0"/>
          <a:ext cx="3474415" cy="1714693"/>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Training research professionals, staff, and others in cultural and linguistic competency</a:t>
          </a:r>
        </a:p>
      </dsp:txBody>
      <dsp:txXfrm>
        <a:off x="3474415" y="0"/>
        <a:ext cx="3474415" cy="1286020"/>
      </dsp:txXfrm>
    </dsp:sp>
    <dsp:sp modelId="{A4D63AC9-B7B8-024B-B1A7-5612FF22FD32}">
      <dsp:nvSpPr>
        <dsp:cNvPr id="0" name=""/>
        <dsp:cNvSpPr/>
      </dsp:nvSpPr>
      <dsp:spPr>
        <a:xfrm rot="10800000">
          <a:off x="0" y="1714693"/>
          <a:ext cx="3474415" cy="1714693"/>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Implicit bias training and respect of potential populations</a:t>
          </a:r>
        </a:p>
      </dsp:txBody>
      <dsp:txXfrm rot="10800000">
        <a:off x="0" y="2143366"/>
        <a:ext cx="3474415" cy="1286020"/>
      </dsp:txXfrm>
    </dsp:sp>
    <dsp:sp modelId="{E3902C1C-CFF5-1E42-8241-2F9865536458}">
      <dsp:nvSpPr>
        <dsp:cNvPr id="0" name=""/>
        <dsp:cNvSpPr/>
      </dsp:nvSpPr>
      <dsp:spPr>
        <a:xfrm rot="5400000">
          <a:off x="4354276" y="834832"/>
          <a:ext cx="1714693" cy="3474415"/>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Clr>
              <a:srgbClr val="C00000"/>
            </a:buClr>
            <a:buFont typeface="+mj-lt"/>
            <a:buNone/>
          </a:pPr>
          <a:r>
            <a:rPr lang="en-US" sz="1800" kern="1200" dirty="0"/>
            <a:t>Commitment to health literacy</a:t>
          </a:r>
        </a:p>
      </dsp:txBody>
      <dsp:txXfrm rot="-5400000">
        <a:off x="3474416" y="2143366"/>
        <a:ext cx="3474415" cy="1286020"/>
      </dsp:txXfrm>
    </dsp:sp>
    <dsp:sp modelId="{5F459F78-6036-1548-82ED-3008A176F7FD}">
      <dsp:nvSpPr>
        <dsp:cNvPr id="0" name=""/>
        <dsp:cNvSpPr/>
      </dsp:nvSpPr>
      <dsp:spPr>
        <a:xfrm>
          <a:off x="2200069" y="1122768"/>
          <a:ext cx="2548692" cy="118385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Workforce Development</a:t>
          </a:r>
        </a:p>
      </dsp:txBody>
      <dsp:txXfrm>
        <a:off x="2257860" y="1180559"/>
        <a:ext cx="2433110" cy="1068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97006-C3F1-F542-9D06-05312F1C2779}">
      <dsp:nvSpPr>
        <dsp:cNvPr id="0" name=""/>
        <dsp:cNvSpPr/>
      </dsp:nvSpPr>
      <dsp:spPr>
        <a:xfrm rot="21057580">
          <a:off x="995840" y="1115390"/>
          <a:ext cx="4843458" cy="2851570"/>
        </a:xfrm>
        <a:prstGeom prst="swooshArrow">
          <a:avLst>
            <a:gd name="adj1" fmla="val 25000"/>
            <a:gd name="adj2" fmla="val 25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F0349AFA-8E6A-DF44-BACF-6FD70D1DE01D}">
      <dsp:nvSpPr>
        <dsp:cNvPr id="0" name=""/>
        <dsp:cNvSpPr/>
      </dsp:nvSpPr>
      <dsp:spPr>
        <a:xfrm>
          <a:off x="1598474" y="3455552"/>
          <a:ext cx="195101" cy="1951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543C5-912F-4E4D-B2B8-8691AB854A4B}">
      <dsp:nvSpPr>
        <dsp:cNvPr id="0" name=""/>
        <dsp:cNvSpPr/>
      </dsp:nvSpPr>
      <dsp:spPr>
        <a:xfrm>
          <a:off x="1696021" y="3553108"/>
          <a:ext cx="1748405" cy="1355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8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Current state</a:t>
          </a:r>
        </a:p>
      </dsp:txBody>
      <dsp:txXfrm>
        <a:off x="1696021" y="3553108"/>
        <a:ext cx="1748405" cy="1355389"/>
      </dsp:txXfrm>
    </dsp:sp>
    <dsp:sp modelId="{9B684844-5A57-7743-94E6-66C0C4B9F085}">
      <dsp:nvSpPr>
        <dsp:cNvPr id="0" name=""/>
        <dsp:cNvSpPr/>
      </dsp:nvSpPr>
      <dsp:spPr>
        <a:xfrm>
          <a:off x="2916579" y="2180831"/>
          <a:ext cx="352682" cy="3526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D5BC4-0F03-1541-AAAF-0A5A4D7E3B7B}">
      <dsp:nvSpPr>
        <dsp:cNvPr id="0" name=""/>
        <dsp:cNvSpPr/>
      </dsp:nvSpPr>
      <dsp:spPr>
        <a:xfrm>
          <a:off x="3114184" y="2608508"/>
          <a:ext cx="1800932" cy="255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79"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Inclusion (and risks of exclusion)</a:t>
          </a:r>
        </a:p>
      </dsp:txBody>
      <dsp:txXfrm>
        <a:off x="3114184" y="2608508"/>
        <a:ext cx="1800932" cy="2551321"/>
      </dsp:txXfrm>
    </dsp:sp>
    <dsp:sp modelId="{03829FB0-0C2B-A24A-AB59-91378EB980B2}">
      <dsp:nvSpPr>
        <dsp:cNvPr id="0" name=""/>
        <dsp:cNvSpPr/>
      </dsp:nvSpPr>
      <dsp:spPr>
        <a:xfrm>
          <a:off x="4489287" y="1426383"/>
          <a:ext cx="487752" cy="4877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B6777-03B6-9D4F-BDA2-7DDE0451FF6A}">
      <dsp:nvSpPr>
        <dsp:cNvPr id="0" name=""/>
        <dsp:cNvSpPr/>
      </dsp:nvSpPr>
      <dsp:spPr>
        <a:xfrm>
          <a:off x="4514229" y="2306391"/>
          <a:ext cx="1800932" cy="2997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5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Equity</a:t>
          </a:r>
        </a:p>
      </dsp:txBody>
      <dsp:txXfrm>
        <a:off x="4514229" y="2306391"/>
        <a:ext cx="1800932" cy="299737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17D654-D9AF-40B5-9656-273B7003D8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AA3E339-55B2-4CB7-AD9C-04C8ED9497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FAC507-51E9-4A10-B92C-D5C52A1B49D9}" type="datetimeFigureOut">
              <a:rPr lang="en-US" smtClean="0"/>
              <a:t>9/7/21</a:t>
            </a:fld>
            <a:endParaRPr lang="en-US" dirty="0"/>
          </a:p>
        </p:txBody>
      </p:sp>
      <p:sp>
        <p:nvSpPr>
          <p:cNvPr id="4" name="Footer Placeholder 3">
            <a:extLst>
              <a:ext uri="{FF2B5EF4-FFF2-40B4-BE49-F238E27FC236}">
                <a16:creationId xmlns:a16="http://schemas.microsoft.com/office/drawing/2014/main" id="{4BB769AC-D038-4A2F-A931-C7046508D5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3CCF96D-A560-4F9A-9052-608C5AF507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777C5F-9ED4-4A08-8614-4CED6E2862F7}" type="slidenum">
              <a:rPr lang="en-US" smtClean="0"/>
              <a:t>‹#›</a:t>
            </a:fld>
            <a:endParaRPr lang="en-US" dirty="0"/>
          </a:p>
        </p:txBody>
      </p:sp>
    </p:spTree>
    <p:extLst>
      <p:ext uri="{BB962C8B-B14F-4D97-AF65-F5344CB8AC3E}">
        <p14:creationId xmlns:p14="http://schemas.microsoft.com/office/powerpoint/2010/main" val="148691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1B3D0-A801-B142-9E1F-DB510770924B}" type="datetimeFigureOut">
              <a:rPr lang="en-US" smtClean="0"/>
              <a:t>9/7/21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3234C-1B95-A542-8C31-C37DD0EAD64B}" type="slidenum">
              <a:rPr lang="en-US" smtClean="0"/>
              <a:t>‹#›</a:t>
            </a:fld>
            <a:endParaRPr lang="en-US" dirty="0"/>
          </a:p>
        </p:txBody>
      </p:sp>
    </p:spTree>
    <p:extLst>
      <p:ext uri="{BB962C8B-B14F-4D97-AF65-F5344CB8AC3E}">
        <p14:creationId xmlns:p14="http://schemas.microsoft.com/office/powerpoint/2010/main" val="12822425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86440CA-0843-C34A-91C7-A85328E119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B2BF7E24-ED4D-E14C-B943-40E974E488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8395D5A7-608F-FD46-BE6C-6E176800FE4A}"/>
              </a:ext>
            </a:extLst>
          </p:cNvPr>
          <p:cNvSpPr>
            <a:spLocks noGrp="1"/>
          </p:cNvSpPr>
          <p:nvPr>
            <p:ph type="hdr" sz="quarter"/>
          </p:nvPr>
        </p:nvSpPr>
        <p:spPr/>
        <p:txBody>
          <a:bodyPr/>
          <a:lstStyle/>
          <a:p>
            <a:pPr>
              <a:defRPr/>
            </a:pPr>
            <a:endParaRPr lang="en-US" dirty="0"/>
          </a:p>
        </p:txBody>
      </p:sp>
      <p:sp>
        <p:nvSpPr>
          <p:cNvPr id="5" name="Footer Placeholder 4">
            <a:extLst>
              <a:ext uri="{FF2B5EF4-FFF2-40B4-BE49-F238E27FC236}">
                <a16:creationId xmlns:a16="http://schemas.microsoft.com/office/drawing/2014/main" id="{800B64B7-A982-4341-A623-CB981459678F}"/>
              </a:ext>
            </a:extLst>
          </p:cNvPr>
          <p:cNvSpPr>
            <a:spLocks noGrp="1"/>
          </p:cNvSpPr>
          <p:nvPr>
            <p:ph type="ftr" sz="quarter" idx="4"/>
          </p:nvPr>
        </p:nvSpPr>
        <p:spPr/>
        <p:txBody>
          <a:bodyPr/>
          <a:lstStyle/>
          <a:p>
            <a:pPr>
              <a:defRPr/>
            </a:pPr>
            <a:endParaRPr lang="en-US" dirty="0"/>
          </a:p>
        </p:txBody>
      </p:sp>
      <p:sp>
        <p:nvSpPr>
          <p:cNvPr id="33797" name="Slide Number Placeholder 5">
            <a:extLst>
              <a:ext uri="{FF2B5EF4-FFF2-40B4-BE49-F238E27FC236}">
                <a16:creationId xmlns:a16="http://schemas.microsoft.com/office/drawing/2014/main" id="{477321E3-F7F3-AB49-A1D1-276897B7FE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E6A4CD9-14DF-4C40-9BFC-E3E3ED44DDC0}" type="slidenum">
              <a:rPr lang="en-US" altLang="en-US" smtClean="0"/>
              <a:pPr/>
              <a:t>2</a:t>
            </a:fld>
            <a:endParaRPr lang="en-US" altLang="en-US" dirty="0"/>
          </a:p>
        </p:txBody>
      </p:sp>
    </p:spTree>
    <p:extLst>
      <p:ext uri="{BB962C8B-B14F-4D97-AF65-F5344CB8AC3E}">
        <p14:creationId xmlns:p14="http://schemas.microsoft.com/office/powerpoint/2010/main" val="406122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points – or barriers to inclusion and appropriate representation – exist for all stakeholders in the clinical research enterprise. There isn’t a single starting place – it will require the commitment of all stakeholders to work individually and collectively toward the shared goal. </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16</a:t>
            </a:fld>
            <a:endParaRPr lang="en-US" dirty="0"/>
          </a:p>
        </p:txBody>
      </p:sp>
    </p:spTree>
    <p:extLst>
      <p:ext uri="{BB962C8B-B14F-4D97-AF65-F5344CB8AC3E}">
        <p14:creationId xmlns:p14="http://schemas.microsoft.com/office/powerpoint/2010/main" val="394041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dirty="0">
                <a:solidFill>
                  <a:schemeClr val="tx1"/>
                </a:solidFill>
                <a:effectLst/>
                <a:latin typeface="+mn-lt"/>
                <a:ea typeface="+mn-ea"/>
                <a:cs typeface="+mn-cs"/>
              </a:rPr>
              <a:t>Each research study or clinical trial is context specific; but all research studies should embody a holistic approach that considers the intersecting spheres of influence on the outcomes and success of the study. Stakeholders are encouraged to think about all of the influences that exist– the patients, their caregivers and family, the workforce, the institution or organization, the community and the public – rather than approaching them in silos or as independent functions of each other.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17</a:t>
            </a:fld>
            <a:endParaRPr lang="en-US" dirty="0"/>
          </a:p>
        </p:txBody>
      </p:sp>
    </p:spTree>
    <p:extLst>
      <p:ext uri="{BB962C8B-B14F-4D97-AF65-F5344CB8AC3E}">
        <p14:creationId xmlns:p14="http://schemas.microsoft.com/office/powerpoint/2010/main" val="275674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137A03E6-9DDB-414E-93DD-658E4D4B23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lide Number Placeholder 3">
            <a:extLst>
              <a:ext uri="{FF2B5EF4-FFF2-40B4-BE49-F238E27FC236}">
                <a16:creationId xmlns:a16="http://schemas.microsoft.com/office/drawing/2014/main" id="{9994A5D1-1E09-9F48-8E9E-4BE66030D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65DB0EE-5D0A-9E46-9794-0EBE2134444D}" type="slidenum">
              <a:rPr lang="en-US" altLang="en-US" smtClean="0">
                <a:solidFill>
                  <a:srgbClr val="000000"/>
                </a:solidFill>
              </a:rPr>
              <a:pPr/>
              <a:t>18</a:t>
            </a:fld>
            <a:endParaRPr lang="en-US" altLang="en-US" dirty="0">
              <a:solidFill>
                <a:srgbClr val="000000"/>
              </a:solidFill>
            </a:endParaRPr>
          </a:p>
        </p:txBody>
      </p:sp>
      <p:sp>
        <p:nvSpPr>
          <p:cNvPr id="2" name="Notes Placeholder 1">
            <a:extLst>
              <a:ext uri="{FF2B5EF4-FFF2-40B4-BE49-F238E27FC236}">
                <a16:creationId xmlns:a16="http://schemas.microsoft.com/office/drawing/2014/main" id="{6068A044-1E34-C448-AEDF-E8F2546E4DA6}"/>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6652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central issue to the problem of diversity and representation in clinical research is that not all individuals are invited equally.</a:t>
            </a:r>
          </a:p>
          <a:p>
            <a:endParaRPr lang="en-US" dirty="0"/>
          </a:p>
          <a:p>
            <a:r>
              <a:rPr lang="en-US" dirty="0"/>
              <a:t>There is a general belief that underrepresented populations are less willing to participate in clinical research; that belief is unsubstantiated by the evidence available. Wendler and colleagues performed a comprehensive literature search to identify consent rates reported by race and ethnicity. Studies representing over 70,000 individuals demonstrated that the decision to participate in clinical research was equal between African American and non-Hispanic White.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21</a:t>
            </a:fld>
            <a:endParaRPr lang="en-US" dirty="0"/>
          </a:p>
        </p:txBody>
      </p:sp>
    </p:spTree>
    <p:extLst>
      <p:ext uri="{BB962C8B-B14F-4D97-AF65-F5344CB8AC3E}">
        <p14:creationId xmlns:p14="http://schemas.microsoft.com/office/powerpoint/2010/main" val="39868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24</a:t>
            </a:fld>
            <a:endParaRPr lang="en-US" dirty="0"/>
          </a:p>
        </p:txBody>
      </p:sp>
    </p:spTree>
    <p:extLst>
      <p:ext uri="{BB962C8B-B14F-4D97-AF65-F5344CB8AC3E}">
        <p14:creationId xmlns:p14="http://schemas.microsoft.com/office/powerpoint/2010/main" val="63101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25</a:t>
            </a:fld>
            <a:endParaRPr lang="en-US" dirty="0"/>
          </a:p>
        </p:txBody>
      </p:sp>
    </p:spTree>
    <p:extLst>
      <p:ext uri="{BB962C8B-B14F-4D97-AF65-F5344CB8AC3E}">
        <p14:creationId xmlns:p14="http://schemas.microsoft.com/office/powerpoint/2010/main" val="13997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27</a:t>
            </a:fld>
            <a:endParaRPr lang="en-US" dirty="0"/>
          </a:p>
        </p:txBody>
      </p:sp>
    </p:spTree>
    <p:extLst>
      <p:ext uri="{BB962C8B-B14F-4D97-AF65-F5344CB8AC3E}">
        <p14:creationId xmlns:p14="http://schemas.microsoft.com/office/powerpoint/2010/main" val="1276774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28</a:t>
            </a:fld>
            <a:endParaRPr lang="en-US" dirty="0"/>
          </a:p>
        </p:txBody>
      </p:sp>
    </p:spTree>
    <p:extLst>
      <p:ext uri="{BB962C8B-B14F-4D97-AF65-F5344CB8AC3E}">
        <p14:creationId xmlns:p14="http://schemas.microsoft.com/office/powerpoint/2010/main" val="423910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D208F23A-ABC4-E541-9FD7-07877DB659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ED64995D-CE36-7546-B437-8F981CDCCD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You all, I think, know this intuitively: </a:t>
            </a:r>
          </a:p>
          <a:p>
            <a:endParaRPr lang="en-US" altLang="en-US">
              <a:ea typeface="ＭＳ Ｐゴシック" panose="020B0600070205080204" pitchFamily="34" charset="-128"/>
            </a:endParaRPr>
          </a:p>
          <a:p>
            <a:r>
              <a:rPr lang="en-US" altLang="en-US">
                <a:ea typeface="ＭＳ Ｐゴシック" panose="020B0600070205080204" pitchFamily="34" charset="-128"/>
              </a:rPr>
              <a:t>In order to really communicate effectively one has to move beyond the traditional definition of health literacy being a solo endeavor comprised of a person’s ability to understand and use information to make decisions about their health (or in our situation, about whether to be in a clinical research study)….</a:t>
            </a:r>
          </a:p>
          <a:p>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To a relationship that acknowledges the responsibility of the communicator to ensure that the information being shared is designed to be understood by the target audience.</a:t>
            </a:r>
          </a:p>
        </p:txBody>
      </p:sp>
      <p:sp>
        <p:nvSpPr>
          <p:cNvPr id="75779" name="Slide Number Placeholder 3">
            <a:extLst>
              <a:ext uri="{FF2B5EF4-FFF2-40B4-BE49-F238E27FC236}">
                <a16:creationId xmlns:a16="http://schemas.microsoft.com/office/drawing/2014/main" id="{AA4D0352-C5BF-3B4C-9C5B-66F5B6178D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C75CB55-7165-4F44-BB8F-71A74FE41ADB}"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265367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Study Question &amp; Conduct</a:t>
            </a:r>
          </a:p>
          <a:p>
            <a:r>
              <a:rPr lang="en-US" baseline="0" dirty="0"/>
              <a:t>See how it fits into text</a:t>
            </a:r>
          </a:p>
          <a:p>
            <a:r>
              <a:rPr lang="en-US" baseline="0" dirty="0"/>
              <a:t>Indicate more/less patient burden across? </a:t>
            </a:r>
            <a:endParaRPr lang="en-US" dirty="0"/>
          </a:p>
        </p:txBody>
      </p:sp>
      <p:sp>
        <p:nvSpPr>
          <p:cNvPr id="4" name="Slide Number Placeholder 3"/>
          <p:cNvSpPr>
            <a:spLocks noGrp="1"/>
          </p:cNvSpPr>
          <p:nvPr>
            <p:ph type="sldNum" sz="quarter" idx="10"/>
          </p:nvPr>
        </p:nvSpPr>
        <p:spPr/>
        <p:txBody>
          <a:bodyPr/>
          <a:lstStyle/>
          <a:p>
            <a:fld id="{77957A29-3AE6-5643-A3FC-F31B106CE0FA}" type="slidenum">
              <a:rPr lang="en-US" smtClean="0"/>
              <a:t>32</a:t>
            </a:fld>
            <a:endParaRPr lang="en-US"/>
          </a:p>
        </p:txBody>
      </p:sp>
    </p:spTree>
    <p:extLst>
      <p:ext uri="{BB962C8B-B14F-4D97-AF65-F5344CB8AC3E}">
        <p14:creationId xmlns:p14="http://schemas.microsoft.com/office/powerpoint/2010/main" val="393997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71450" indent="-296711">
              <a:defRPr sz="2400">
                <a:solidFill>
                  <a:schemeClr val="tx1"/>
                </a:solidFill>
                <a:latin typeface="Calibri" panose="020F0502020204030204" pitchFamily="34" charset="0"/>
                <a:ea typeface="MS PGothic" panose="020B0600070205080204" pitchFamily="34" charset="-128"/>
              </a:defRPr>
            </a:lvl2pPr>
            <a:lvl3pPr marL="1186847" indent="-237369">
              <a:defRPr sz="2400">
                <a:solidFill>
                  <a:schemeClr val="tx1"/>
                </a:solidFill>
                <a:latin typeface="Calibri" panose="020F0502020204030204" pitchFamily="34" charset="0"/>
                <a:ea typeface="MS PGothic" panose="020B0600070205080204" pitchFamily="34" charset="-128"/>
              </a:defRPr>
            </a:lvl3pPr>
            <a:lvl4pPr marL="1661585" indent="-237369">
              <a:defRPr sz="2400">
                <a:solidFill>
                  <a:schemeClr val="tx1"/>
                </a:solidFill>
                <a:latin typeface="Calibri" panose="020F0502020204030204" pitchFamily="34" charset="0"/>
                <a:ea typeface="MS PGothic" panose="020B0600070205080204" pitchFamily="34" charset="-128"/>
              </a:defRPr>
            </a:lvl4pPr>
            <a:lvl5pPr marL="2136324" indent="-237369">
              <a:defRPr sz="2400">
                <a:solidFill>
                  <a:schemeClr val="tx1"/>
                </a:solidFill>
                <a:latin typeface="Calibri" panose="020F0502020204030204" pitchFamily="34" charset="0"/>
                <a:ea typeface="MS PGothic" panose="020B0600070205080204" pitchFamily="34" charset="-128"/>
              </a:defRPr>
            </a:lvl5pPr>
            <a:lvl6pPr marL="2611062"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85801"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560540"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4035279" indent="-237369" defTabSz="474739"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0EC92B4-16EA-43ED-BFE7-4548878E2D9A}"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2762267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33</a:t>
            </a:fld>
            <a:endParaRPr lang="en-US" dirty="0"/>
          </a:p>
        </p:txBody>
      </p:sp>
    </p:spTree>
    <p:extLst>
      <p:ext uri="{BB962C8B-B14F-4D97-AF65-F5344CB8AC3E}">
        <p14:creationId xmlns:p14="http://schemas.microsoft.com/office/powerpoint/2010/main" val="2024580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35</a:t>
            </a:fld>
            <a:endParaRPr lang="en-US" dirty="0"/>
          </a:p>
        </p:txBody>
      </p:sp>
    </p:spTree>
    <p:extLst>
      <p:ext uri="{BB962C8B-B14F-4D97-AF65-F5344CB8AC3E}">
        <p14:creationId xmlns:p14="http://schemas.microsoft.com/office/powerpoint/2010/main" val="274498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36</a:t>
            </a:fld>
            <a:endParaRPr lang="en-US" dirty="0"/>
          </a:p>
        </p:txBody>
      </p:sp>
    </p:spTree>
    <p:extLst>
      <p:ext uri="{BB962C8B-B14F-4D97-AF65-F5344CB8AC3E}">
        <p14:creationId xmlns:p14="http://schemas.microsoft.com/office/powerpoint/2010/main" val="3548120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37</a:t>
            </a:fld>
            <a:endParaRPr lang="en-US" dirty="0"/>
          </a:p>
        </p:txBody>
      </p:sp>
    </p:spTree>
    <p:extLst>
      <p:ext uri="{BB962C8B-B14F-4D97-AF65-F5344CB8AC3E}">
        <p14:creationId xmlns:p14="http://schemas.microsoft.com/office/powerpoint/2010/main" val="119303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39</a:t>
            </a:fld>
            <a:endParaRPr lang="en-US" dirty="0"/>
          </a:p>
        </p:txBody>
      </p:sp>
    </p:spTree>
    <p:extLst>
      <p:ext uri="{BB962C8B-B14F-4D97-AF65-F5344CB8AC3E}">
        <p14:creationId xmlns:p14="http://schemas.microsoft.com/office/powerpoint/2010/main" val="96557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40</a:t>
            </a:fld>
            <a:endParaRPr lang="en-US" dirty="0"/>
          </a:p>
        </p:txBody>
      </p:sp>
    </p:spTree>
    <p:extLst>
      <p:ext uri="{BB962C8B-B14F-4D97-AF65-F5344CB8AC3E}">
        <p14:creationId xmlns:p14="http://schemas.microsoft.com/office/powerpoint/2010/main" val="285534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41</a:t>
            </a:fld>
            <a:endParaRPr lang="en-US" dirty="0"/>
          </a:p>
        </p:txBody>
      </p:sp>
    </p:spTree>
    <p:extLst>
      <p:ext uri="{BB962C8B-B14F-4D97-AF65-F5344CB8AC3E}">
        <p14:creationId xmlns:p14="http://schemas.microsoft.com/office/powerpoint/2010/main" val="4166960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42</a:t>
            </a:fld>
            <a:endParaRPr lang="en-US" dirty="0"/>
          </a:p>
        </p:txBody>
      </p:sp>
    </p:spTree>
    <p:extLst>
      <p:ext uri="{BB962C8B-B14F-4D97-AF65-F5344CB8AC3E}">
        <p14:creationId xmlns:p14="http://schemas.microsoft.com/office/powerpoint/2010/main" val="302876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slide shows stakeholders involved in the clinical research enterprise who should be held accountable for making progress and change in inclusion and diversity in clinical research. HOW this is achieved by each stakeholder will need to be explored and stipulated by whomever is leading this conversation – each stakeholder should brainstorm efforts they can take to make progress.  Please refer to </a:t>
            </a:r>
            <a:r>
              <a:rPr lang="en-US" b="1" dirty="0"/>
              <a:t>Part F: Stakeholder Commitments and the Future</a:t>
            </a:r>
            <a:r>
              <a:rPr lang="en-US" b="0" dirty="0"/>
              <a:t> in the Diversity Guidance document (https://</a:t>
            </a:r>
            <a:r>
              <a:rPr lang="en-US" b="0" dirty="0" err="1"/>
              <a:t>mrctcenter.org</a:t>
            </a:r>
            <a:r>
              <a:rPr lang="en-US" b="0"/>
              <a:t>/diversity-in-clinical-trials/) for </a:t>
            </a:r>
            <a:r>
              <a:rPr lang="en-US" b="0" dirty="0"/>
              <a:t>suggestions and recommendations.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44</a:t>
            </a:fld>
            <a:endParaRPr lang="en-US" dirty="0"/>
          </a:p>
        </p:txBody>
      </p:sp>
    </p:spTree>
    <p:extLst>
      <p:ext uri="{BB962C8B-B14F-4D97-AF65-F5344CB8AC3E}">
        <p14:creationId xmlns:p14="http://schemas.microsoft.com/office/powerpoint/2010/main" val="1606368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46</a:t>
            </a:fld>
            <a:endParaRPr lang="en-US" dirty="0"/>
          </a:p>
        </p:txBody>
      </p:sp>
    </p:spTree>
    <p:extLst>
      <p:ext uri="{BB962C8B-B14F-4D97-AF65-F5344CB8AC3E}">
        <p14:creationId xmlns:p14="http://schemas.microsoft.com/office/powerpoint/2010/main" val="335291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86440CA-0843-C34A-91C7-A85328E119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B2BF7E24-ED4D-E14C-B943-40E974E488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8395D5A7-608F-FD46-BE6C-6E176800FE4A}"/>
              </a:ext>
            </a:extLst>
          </p:cNvPr>
          <p:cNvSpPr>
            <a:spLocks noGrp="1"/>
          </p:cNvSpPr>
          <p:nvPr>
            <p:ph type="hdr" sz="quarter"/>
          </p:nvPr>
        </p:nvSpPr>
        <p:spPr/>
        <p:txBody>
          <a:bodyPr/>
          <a:lstStyle/>
          <a:p>
            <a:pPr>
              <a:defRPr/>
            </a:pPr>
            <a:endParaRPr lang="en-US" dirty="0"/>
          </a:p>
        </p:txBody>
      </p:sp>
      <p:sp>
        <p:nvSpPr>
          <p:cNvPr id="5" name="Footer Placeholder 4">
            <a:extLst>
              <a:ext uri="{FF2B5EF4-FFF2-40B4-BE49-F238E27FC236}">
                <a16:creationId xmlns:a16="http://schemas.microsoft.com/office/drawing/2014/main" id="{800B64B7-A982-4341-A623-CB981459678F}"/>
              </a:ext>
            </a:extLst>
          </p:cNvPr>
          <p:cNvSpPr>
            <a:spLocks noGrp="1"/>
          </p:cNvSpPr>
          <p:nvPr>
            <p:ph type="ftr" sz="quarter" idx="4"/>
          </p:nvPr>
        </p:nvSpPr>
        <p:spPr/>
        <p:txBody>
          <a:bodyPr/>
          <a:lstStyle/>
          <a:p>
            <a:pPr>
              <a:defRPr/>
            </a:pPr>
            <a:endParaRPr lang="en-US" dirty="0"/>
          </a:p>
        </p:txBody>
      </p:sp>
      <p:sp>
        <p:nvSpPr>
          <p:cNvPr id="33797" name="Slide Number Placeholder 5">
            <a:extLst>
              <a:ext uri="{FF2B5EF4-FFF2-40B4-BE49-F238E27FC236}">
                <a16:creationId xmlns:a16="http://schemas.microsoft.com/office/drawing/2014/main" id="{477321E3-F7F3-AB49-A1D1-276897B7FE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E6A4CD9-14DF-4C40-9BFC-E3E3ED44DDC0}" type="slidenum">
              <a:rPr lang="en-US" altLang="en-US" smtClean="0"/>
              <a:pPr/>
              <a:t>4</a:t>
            </a:fld>
            <a:endParaRPr lang="en-US" altLang="en-US" dirty="0"/>
          </a:p>
        </p:txBody>
      </p:sp>
    </p:spTree>
    <p:extLst>
      <p:ext uri="{BB962C8B-B14F-4D97-AF65-F5344CB8AC3E}">
        <p14:creationId xmlns:p14="http://schemas.microsoft.com/office/powerpoint/2010/main" val="3874105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47</a:t>
            </a:fld>
            <a:endParaRPr lang="en-US" dirty="0"/>
          </a:p>
        </p:txBody>
      </p:sp>
    </p:spTree>
    <p:extLst>
      <p:ext uri="{BB962C8B-B14F-4D97-AF65-F5344CB8AC3E}">
        <p14:creationId xmlns:p14="http://schemas.microsoft.com/office/powerpoint/2010/main" val="384739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CDA35DC-F121-FC45-939D-53222792C9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C82B76D8-9B4D-C14A-BEAB-15434F3168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681AD96E-3DED-8440-93E9-9AF58C5260E2}"/>
              </a:ext>
            </a:extLst>
          </p:cNvPr>
          <p:cNvSpPr>
            <a:spLocks noGrp="1"/>
          </p:cNvSpPr>
          <p:nvPr>
            <p:ph type="hdr" sz="quarter"/>
          </p:nvPr>
        </p:nvSpPr>
        <p:spPr/>
        <p:txBody>
          <a:bodyPr/>
          <a:lstStyle/>
          <a:p>
            <a:pPr>
              <a:defRPr/>
            </a:pPr>
            <a:endParaRPr lang="en-US" dirty="0"/>
          </a:p>
        </p:txBody>
      </p:sp>
      <p:sp>
        <p:nvSpPr>
          <p:cNvPr id="5" name="Footer Placeholder 4">
            <a:extLst>
              <a:ext uri="{FF2B5EF4-FFF2-40B4-BE49-F238E27FC236}">
                <a16:creationId xmlns:a16="http://schemas.microsoft.com/office/drawing/2014/main" id="{25208AD2-6E9B-3B42-9915-FF698B906D3A}"/>
              </a:ext>
            </a:extLst>
          </p:cNvPr>
          <p:cNvSpPr>
            <a:spLocks noGrp="1"/>
          </p:cNvSpPr>
          <p:nvPr>
            <p:ph type="ftr" sz="quarter" idx="4"/>
          </p:nvPr>
        </p:nvSpPr>
        <p:spPr/>
        <p:txBody>
          <a:bodyPr/>
          <a:lstStyle/>
          <a:p>
            <a:pPr>
              <a:defRPr/>
            </a:pPr>
            <a:endParaRPr lang="en-US" dirty="0"/>
          </a:p>
        </p:txBody>
      </p:sp>
      <p:sp>
        <p:nvSpPr>
          <p:cNvPr id="38917" name="Slide Number Placeholder 5">
            <a:extLst>
              <a:ext uri="{FF2B5EF4-FFF2-40B4-BE49-F238E27FC236}">
                <a16:creationId xmlns:a16="http://schemas.microsoft.com/office/drawing/2014/main" id="{A2FF0F64-7047-5245-A40A-C9F1474F47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EB5FFFE-B255-4B48-9943-E1455A54ECEF}" type="slidenum">
              <a:rPr lang="en-US" altLang="en-US" smtClean="0"/>
              <a:pPr/>
              <a:t>6</a:t>
            </a:fld>
            <a:endParaRPr lang="en-US" altLang="en-US" dirty="0"/>
          </a:p>
        </p:txBody>
      </p:sp>
    </p:spTree>
    <p:extLst>
      <p:ext uri="{BB962C8B-B14F-4D97-AF65-F5344CB8AC3E}">
        <p14:creationId xmlns:p14="http://schemas.microsoft.com/office/powerpoint/2010/main" val="127093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explanation about clinical trials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8</a:t>
            </a:fld>
            <a:endParaRPr lang="en-US" dirty="0"/>
          </a:p>
        </p:txBody>
      </p:sp>
    </p:spTree>
    <p:extLst>
      <p:ext uri="{BB962C8B-B14F-4D97-AF65-F5344CB8AC3E}">
        <p14:creationId xmlns:p14="http://schemas.microsoft.com/office/powerpoint/2010/main" val="427026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0E5D4636-91E5-41D6-A35A-43E75B3F497D}" type="slidenum">
              <a:rPr lang="en-US" smtClean="0"/>
              <a:t>9</a:t>
            </a:fld>
            <a:endParaRPr lang="en-US" dirty="0"/>
          </a:p>
        </p:txBody>
      </p:sp>
    </p:spTree>
    <p:extLst>
      <p:ext uri="{BB962C8B-B14F-4D97-AF65-F5344CB8AC3E}">
        <p14:creationId xmlns:p14="http://schemas.microsoft.com/office/powerpoint/2010/main" val="370745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A70532"/>
              </a:buClr>
              <a:buSzTx/>
              <a:buFontTx/>
              <a:buNone/>
              <a:tabLst/>
              <a:defRPr/>
            </a:pPr>
            <a:r>
              <a:rPr lang="en-US" dirty="0"/>
              <a:t>The MRCT Center has prioritized its work to draft and produce a comprehensive guidance document – Achieving Diversity, Inclusion, and  Equity  in Clinical Research – over the past three years. The MRCT Center convened a large workgroup, consisting of &gt;50 members from Academia, Pharmaceutical companies, CROs, Non-profit organizations, Patients, Patient Advocates, Trade associations, Government agencies, and Research Institutes. The diverse workgroup had guidance from a smaller leadership group inclusive of  two FDA representative, a long-standing member of industry, academia and MRCT Center leadership.  </a:t>
            </a:r>
          </a:p>
          <a:p>
            <a:endParaRPr lang="en-US" dirty="0"/>
          </a:p>
          <a:p>
            <a:r>
              <a:rPr lang="en-US" dirty="0"/>
              <a:t>The comprehensive Guidance Document and its associated toolkit – released in September 2020 – outlines the case for diversity through social justice, health equity, and scientific pursuit – importantly, it identifies and presents barriers and actionable recommendations to improve diversity in clinical research from an ethical, scientific and practical standpoint. The Guidance Document and toolkit are available for free on the MRCT Center’s website or for purchase on Amazon in hardcopy. </a:t>
            </a:r>
          </a:p>
        </p:txBody>
      </p:sp>
      <p:sp>
        <p:nvSpPr>
          <p:cNvPr id="4" name="Slide Number Placeholder 3"/>
          <p:cNvSpPr>
            <a:spLocks noGrp="1"/>
          </p:cNvSpPr>
          <p:nvPr>
            <p:ph type="sldNum" sz="quarter" idx="5"/>
          </p:nvPr>
        </p:nvSpPr>
        <p:spPr/>
        <p:txBody>
          <a:bodyPr/>
          <a:lstStyle/>
          <a:p>
            <a:fld id="{0E5D4636-91E5-41D6-A35A-43E75B3F497D}" type="slidenum">
              <a:rPr lang="en-US" smtClean="0"/>
              <a:t>11</a:t>
            </a:fld>
            <a:endParaRPr lang="en-US" dirty="0"/>
          </a:p>
        </p:txBody>
      </p:sp>
    </p:spTree>
    <p:extLst>
      <p:ext uri="{BB962C8B-B14F-4D97-AF65-F5344CB8AC3E}">
        <p14:creationId xmlns:p14="http://schemas.microsoft.com/office/powerpoint/2010/main" val="71495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13</a:t>
            </a:fld>
            <a:endParaRPr lang="en-US" dirty="0"/>
          </a:p>
        </p:txBody>
      </p:sp>
    </p:spTree>
    <p:extLst>
      <p:ext uri="{BB962C8B-B14F-4D97-AF65-F5344CB8AC3E}">
        <p14:creationId xmlns:p14="http://schemas.microsoft.com/office/powerpoint/2010/main" val="398751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133234C-1B95-A542-8C31-C37DD0EAD64B}" type="slidenum">
              <a:rPr lang="en-US" smtClean="0"/>
              <a:t>14</a:t>
            </a:fld>
            <a:endParaRPr lang="en-US" dirty="0"/>
          </a:p>
        </p:txBody>
      </p:sp>
    </p:spTree>
    <p:extLst>
      <p:ext uri="{BB962C8B-B14F-4D97-AF65-F5344CB8AC3E}">
        <p14:creationId xmlns:p14="http://schemas.microsoft.com/office/powerpoint/2010/main" val="1869108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rctcenter.org/diversity-in-clinical-research/"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A picture containing indoor, sitting, tiled, table&#10;&#10;Description automatically generated">
            <a:extLst>
              <a:ext uri="{FF2B5EF4-FFF2-40B4-BE49-F238E27FC236}">
                <a16:creationId xmlns:a16="http://schemas.microsoft.com/office/drawing/2014/main" id="{224D1FD0-29E6-6749-9E94-6B419DB6B35F}"/>
              </a:ext>
            </a:extLst>
          </p:cNvPr>
          <p:cNvPicPr>
            <a:picLocks noChangeAspect="1"/>
          </p:cNvPicPr>
          <p:nvPr userDrawn="1"/>
        </p:nvPicPr>
        <p:blipFill>
          <a:blip r:embed="rId2"/>
          <a:stretch>
            <a:fillRect/>
          </a:stretch>
        </p:blipFill>
        <p:spPr>
          <a:xfrm>
            <a:off x="0" y="0"/>
            <a:ext cx="12257903" cy="6965575"/>
          </a:xfrm>
          <a:prstGeom prst="rect">
            <a:avLst/>
          </a:prstGeom>
        </p:spPr>
      </p:pic>
      <p:sp>
        <p:nvSpPr>
          <p:cNvPr id="4" name="Date Placeholder 3">
            <a:extLst>
              <a:ext uri="{FF2B5EF4-FFF2-40B4-BE49-F238E27FC236}">
                <a16:creationId xmlns:a16="http://schemas.microsoft.com/office/drawing/2014/main" id="{F6C47A93-41ED-054D-8457-BFA7E175EF18}"/>
              </a:ext>
            </a:extLst>
          </p:cNvPr>
          <p:cNvSpPr>
            <a:spLocks noGrp="1"/>
          </p:cNvSpPr>
          <p:nvPr>
            <p:ph type="dt" sz="half" idx="10"/>
          </p:nvPr>
        </p:nvSpPr>
        <p:spPr>
          <a:xfrm>
            <a:off x="600609" y="6345708"/>
            <a:ext cx="2277036" cy="365125"/>
          </a:xfrm>
          <a:prstGeom prst="rect">
            <a:avLst/>
          </a:prstGeom>
        </p:spPr>
        <p:txBody>
          <a:bodyPr/>
          <a:lstStyle/>
          <a:p>
            <a:r>
              <a:rPr lang="en-US" dirty="0"/>
              <a:t>30 September 2020  NHC</a:t>
            </a:r>
          </a:p>
        </p:txBody>
      </p:sp>
      <p:sp>
        <p:nvSpPr>
          <p:cNvPr id="5" name="Footer Placeholder 4">
            <a:extLst>
              <a:ext uri="{FF2B5EF4-FFF2-40B4-BE49-F238E27FC236}">
                <a16:creationId xmlns:a16="http://schemas.microsoft.com/office/drawing/2014/main" id="{C98D33BF-84D9-CB4F-90F0-CDED4A4E6A03}"/>
              </a:ext>
            </a:extLst>
          </p:cNvPr>
          <p:cNvSpPr>
            <a:spLocks noGrp="1"/>
          </p:cNvSpPr>
          <p:nvPr>
            <p:ph type="ftr" sz="quarter" idx="11"/>
          </p:nvPr>
        </p:nvSpPr>
        <p:spPr/>
        <p:txBody>
          <a:bodyPr/>
          <a:lstStyle/>
          <a:p>
            <a:r>
              <a:rPr lang="en-US" dirty="0"/>
              <a:t>©MRCT Center</a:t>
            </a:r>
          </a:p>
        </p:txBody>
      </p:sp>
      <p:sp>
        <p:nvSpPr>
          <p:cNvPr id="6" name="Slide Number Placeholder 5">
            <a:extLst>
              <a:ext uri="{FF2B5EF4-FFF2-40B4-BE49-F238E27FC236}">
                <a16:creationId xmlns:a16="http://schemas.microsoft.com/office/drawing/2014/main" id="{E54783D1-721C-A847-B5FD-168462BF4489}"/>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11" name="Rounded Rectangle 10">
            <a:extLst>
              <a:ext uri="{FF2B5EF4-FFF2-40B4-BE49-F238E27FC236}">
                <a16:creationId xmlns:a16="http://schemas.microsoft.com/office/drawing/2014/main" id="{60780D16-AAE7-AD4E-94D4-E529D2957149}"/>
              </a:ext>
            </a:extLst>
          </p:cNvPr>
          <p:cNvSpPr/>
          <p:nvPr userDrawn="1"/>
        </p:nvSpPr>
        <p:spPr>
          <a:xfrm>
            <a:off x="751114" y="1114425"/>
            <a:ext cx="10450285" cy="4837113"/>
          </a:xfrm>
          <a:prstGeom prst="roundRect">
            <a:avLst>
              <a:gd name="adj" fmla="val 10760"/>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dirty="0"/>
          </a:p>
        </p:txBody>
      </p:sp>
      <p:sp>
        <p:nvSpPr>
          <p:cNvPr id="2" name="Title 1">
            <a:extLst>
              <a:ext uri="{FF2B5EF4-FFF2-40B4-BE49-F238E27FC236}">
                <a16:creationId xmlns:a16="http://schemas.microsoft.com/office/drawing/2014/main" id="{10E361E8-7AB1-524A-8F66-E170F080C084}"/>
              </a:ext>
            </a:extLst>
          </p:cNvPr>
          <p:cNvSpPr>
            <a:spLocks noGrp="1"/>
          </p:cNvSpPr>
          <p:nvPr>
            <p:ph type="ctrTitle"/>
          </p:nvPr>
        </p:nvSpPr>
        <p:spPr>
          <a:xfrm>
            <a:off x="1143000" y="2425587"/>
            <a:ext cx="9742713" cy="1546338"/>
          </a:xfrm>
          <a:noFill/>
        </p:spPr>
        <p:txBody>
          <a:bodyPr anchor="ctr" anchorCtr="0">
            <a:normAutofit/>
          </a:bodyPr>
          <a:lstStyle>
            <a:lvl1pPr algn="ctr">
              <a:defRPr sz="5400" b="1" i="0">
                <a:solidFill>
                  <a:srgbClr val="012C49"/>
                </a:solidFill>
                <a:latin typeface="Myriad Pro" panose="020B05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FC73C3D-BA12-884D-A9A7-B38064E86391}"/>
              </a:ext>
            </a:extLst>
          </p:cNvPr>
          <p:cNvSpPr>
            <a:spLocks noGrp="1"/>
          </p:cNvSpPr>
          <p:nvPr>
            <p:ph type="subTitle" idx="1"/>
          </p:nvPr>
        </p:nvSpPr>
        <p:spPr>
          <a:xfrm>
            <a:off x="1143000" y="4142695"/>
            <a:ext cx="9488599" cy="1147762"/>
          </a:xfrm>
        </p:spPr>
        <p:txBody>
          <a:bodyPr anchor="ctr" anchorCtr="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descr="A screenshot of a cell phone&#10;&#10;Description automatically generated">
            <a:extLst>
              <a:ext uri="{FF2B5EF4-FFF2-40B4-BE49-F238E27FC236}">
                <a16:creationId xmlns:a16="http://schemas.microsoft.com/office/drawing/2014/main" id="{9BF30130-09C8-A140-9620-1BAAB15418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39516" y="1094581"/>
            <a:ext cx="5156200" cy="1311162"/>
          </a:xfrm>
          <a:prstGeom prst="rect">
            <a:avLst/>
          </a:prstGeom>
        </p:spPr>
      </p:pic>
    </p:spTree>
    <p:extLst>
      <p:ext uri="{BB962C8B-B14F-4D97-AF65-F5344CB8AC3E}">
        <p14:creationId xmlns:p14="http://schemas.microsoft.com/office/powerpoint/2010/main" val="187067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AC3F820-E4FE-DC44-9B16-3192E6BA330F}"/>
              </a:ext>
            </a:extLst>
          </p:cNvPr>
          <p:cNvSpPr>
            <a:spLocks noGrp="1"/>
          </p:cNvSpPr>
          <p:nvPr>
            <p:ph type="body" orient="vert" idx="1"/>
          </p:nvPr>
        </p:nvSpPr>
        <p:spPr>
          <a:xfrm>
            <a:off x="1157288" y="1825625"/>
            <a:ext cx="10196512" cy="4351338"/>
          </a:xfrm>
        </p:spPr>
        <p:txBody>
          <a:bodyPr vert="eaVert"/>
          <a:lstStyle>
            <a:lvl1pPr>
              <a:defRPr>
                <a:solidFill>
                  <a:srgbClr val="003D54"/>
                </a:solidFill>
              </a:defRPr>
            </a:lvl1pPr>
            <a:lvl2pPr>
              <a:defRPr>
                <a:solidFill>
                  <a:srgbClr val="003D54"/>
                </a:solidFill>
              </a:defRPr>
            </a:lvl2pPr>
            <a:lvl3pPr>
              <a:defRPr>
                <a:solidFill>
                  <a:srgbClr val="003D54"/>
                </a:solidFill>
              </a:defRPr>
            </a:lvl3pPr>
            <a:lvl4pPr>
              <a:defRPr>
                <a:solidFill>
                  <a:srgbClr val="003D54"/>
                </a:solidFill>
              </a:defRPr>
            </a:lvl4pPr>
            <a:lvl5pPr>
              <a:defRPr>
                <a:solidFill>
                  <a:srgbClr val="003D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D29BF-8390-894D-9B45-449CD8376AFB}"/>
              </a:ext>
            </a:extLst>
          </p:cNvPr>
          <p:cNvSpPr>
            <a:spLocks noGrp="1"/>
          </p:cNvSpPr>
          <p:nvPr>
            <p:ph type="dt" sz="half" idx="10"/>
          </p:nvPr>
        </p:nvSpPr>
        <p:spPr>
          <a:xfrm>
            <a:off x="600609" y="6345708"/>
            <a:ext cx="2277036" cy="365125"/>
          </a:xfrm>
          <a:prstGeom prst="rect">
            <a:avLst/>
          </a:prstGeom>
        </p:spPr>
        <p:txBody>
          <a:bodyPr/>
          <a:lstStyle/>
          <a:p>
            <a:r>
              <a:rPr lang="en-US" dirty="0"/>
              <a:t>30 September 2020  NHC</a:t>
            </a:r>
          </a:p>
        </p:txBody>
      </p:sp>
      <p:sp>
        <p:nvSpPr>
          <p:cNvPr id="5" name="Footer Placeholder 4">
            <a:extLst>
              <a:ext uri="{FF2B5EF4-FFF2-40B4-BE49-F238E27FC236}">
                <a16:creationId xmlns:a16="http://schemas.microsoft.com/office/drawing/2014/main" id="{C1925F06-6993-BB4E-A77D-F7E9465F613C}"/>
              </a:ext>
            </a:extLst>
          </p:cNvPr>
          <p:cNvSpPr>
            <a:spLocks noGrp="1"/>
          </p:cNvSpPr>
          <p:nvPr>
            <p:ph type="ftr" sz="quarter" idx="11"/>
          </p:nvPr>
        </p:nvSpPr>
        <p:spPr/>
        <p:txBody>
          <a:bodyPr/>
          <a:lstStyle/>
          <a:p>
            <a:r>
              <a:rPr lang="en-US" dirty="0"/>
              <a:t>©MRCT Center</a:t>
            </a:r>
          </a:p>
        </p:txBody>
      </p:sp>
      <p:sp>
        <p:nvSpPr>
          <p:cNvPr id="6" name="Slide Number Placeholder 5">
            <a:extLst>
              <a:ext uri="{FF2B5EF4-FFF2-40B4-BE49-F238E27FC236}">
                <a16:creationId xmlns:a16="http://schemas.microsoft.com/office/drawing/2014/main" id="{7CF6BA63-0FFB-F742-8C93-16F737B080E3}"/>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8" name="Title Placeholder 1">
            <a:extLst>
              <a:ext uri="{FF2B5EF4-FFF2-40B4-BE49-F238E27FC236}">
                <a16:creationId xmlns:a16="http://schemas.microsoft.com/office/drawing/2014/main" id="{77594B53-8C79-444E-9272-B732CF1304B7}"/>
              </a:ext>
            </a:extLst>
          </p:cNvPr>
          <p:cNvSpPr>
            <a:spLocks noGrp="1"/>
          </p:cNvSpPr>
          <p:nvPr>
            <p:ph type="title"/>
          </p:nvPr>
        </p:nvSpPr>
        <p:spPr>
          <a:xfrm>
            <a:off x="1304363" y="52203"/>
            <a:ext cx="10049435"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9458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33CF6-C53A-F74B-90BE-57391557267C}"/>
              </a:ext>
            </a:extLst>
          </p:cNvPr>
          <p:cNvSpPr>
            <a:spLocks noGrp="1"/>
          </p:cNvSpPr>
          <p:nvPr>
            <p:ph type="title" orient="vert"/>
          </p:nvPr>
        </p:nvSpPr>
        <p:spPr>
          <a:xfrm>
            <a:off x="8724900" y="1363579"/>
            <a:ext cx="2628900" cy="4813384"/>
          </a:xfrm>
        </p:spPr>
        <p:txBody>
          <a:bodyPr vert="eaVert"/>
          <a:lstStyle>
            <a:lvl1pPr>
              <a:defRPr>
                <a:solidFill>
                  <a:srgbClr val="003D54"/>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3C15A7C-6D74-8C4C-97BB-FF07CD2E8AEC}"/>
              </a:ext>
            </a:extLst>
          </p:cNvPr>
          <p:cNvSpPr>
            <a:spLocks noGrp="1"/>
          </p:cNvSpPr>
          <p:nvPr>
            <p:ph type="body" orient="vert" idx="1"/>
          </p:nvPr>
        </p:nvSpPr>
        <p:spPr>
          <a:xfrm>
            <a:off x="838200" y="1363577"/>
            <a:ext cx="7734300" cy="4813385"/>
          </a:xfrm>
        </p:spPr>
        <p:txBody>
          <a:bodyPr vert="eaVert"/>
          <a:lstStyle>
            <a:lvl1pPr>
              <a:defRPr>
                <a:solidFill>
                  <a:srgbClr val="003D54"/>
                </a:solidFill>
              </a:defRPr>
            </a:lvl1pPr>
            <a:lvl2pPr>
              <a:defRPr>
                <a:solidFill>
                  <a:srgbClr val="003D54"/>
                </a:solidFill>
              </a:defRPr>
            </a:lvl2pPr>
            <a:lvl3pPr>
              <a:defRPr>
                <a:solidFill>
                  <a:srgbClr val="003D54"/>
                </a:solidFill>
              </a:defRPr>
            </a:lvl3pPr>
            <a:lvl4pPr>
              <a:defRPr>
                <a:solidFill>
                  <a:srgbClr val="003D54"/>
                </a:solidFill>
              </a:defRPr>
            </a:lvl4pPr>
            <a:lvl5pPr>
              <a:defRPr>
                <a:solidFill>
                  <a:srgbClr val="003D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836345C-D823-104A-82B6-95AEE4A6372D}"/>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7" name="Footer Placeholder 4">
            <a:extLst>
              <a:ext uri="{FF2B5EF4-FFF2-40B4-BE49-F238E27FC236}">
                <a16:creationId xmlns:a16="http://schemas.microsoft.com/office/drawing/2014/main" id="{2004B46E-A532-5D4F-AA90-2E4C5A518F09}"/>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8" name="Rectangle 7">
            <a:extLst>
              <a:ext uri="{FF2B5EF4-FFF2-40B4-BE49-F238E27FC236}">
                <a16:creationId xmlns:a16="http://schemas.microsoft.com/office/drawing/2014/main" id="{82404FDA-BC33-C149-BB33-41A884BB83B1}"/>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146730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551ADB-02BA-C647-A752-5AB47F6052EA}"/>
              </a:ext>
            </a:extLst>
          </p:cNvPr>
          <p:cNvSpPr>
            <a:spLocks noGrp="1"/>
          </p:cNvSpPr>
          <p:nvPr>
            <p:ph idx="1"/>
          </p:nvPr>
        </p:nvSpPr>
        <p:spPr>
          <a:xfrm>
            <a:off x="579405" y="1225917"/>
            <a:ext cx="10425953" cy="4351338"/>
          </a:xfrm>
        </p:spPr>
        <p:txBody>
          <a:bodyPr/>
          <a:lstStyle>
            <a:lvl1pPr>
              <a:buClr>
                <a:srgbClr val="C00000"/>
              </a:buClr>
              <a:defRPr b="0" i="0">
                <a:solidFill>
                  <a:srgbClr val="003D54"/>
                </a:solidFill>
                <a:latin typeface="Myriad Pro" panose="020B0503030403020204" pitchFamily="34" charset="0"/>
              </a:defRPr>
            </a:lvl1pPr>
            <a:lvl2pPr>
              <a:buClr>
                <a:srgbClr val="C00000"/>
              </a:buClr>
              <a:buSzPct val="80000"/>
              <a:buFont typeface="Courier New" panose="02070309020205020404" pitchFamily="49" charset="0"/>
              <a:buChar char="o"/>
              <a:defRPr b="0" i="0">
                <a:solidFill>
                  <a:srgbClr val="003D54"/>
                </a:solidFill>
                <a:latin typeface="Myriad Pro" panose="020B0503030403020204" pitchFamily="34" charset="0"/>
              </a:defRPr>
            </a:lvl2pPr>
            <a:lvl3pPr>
              <a:buClr>
                <a:srgbClr val="C00000"/>
              </a:buClr>
              <a:buSzPct val="80000"/>
              <a:buFont typeface="Wingdings" pitchFamily="2" charset="2"/>
              <a:buChar char="§"/>
              <a:defRPr sz="2200" b="0" i="0">
                <a:solidFill>
                  <a:srgbClr val="003D54"/>
                </a:solidFill>
                <a:latin typeface="Myriad Pro" panose="020B0503030403020204" pitchFamily="34" charset="0"/>
              </a:defRPr>
            </a:lvl3pPr>
            <a:lvl4pPr>
              <a:buClr>
                <a:srgbClr val="C00000"/>
              </a:buClr>
              <a:buSzPct val="75000"/>
              <a:buFont typeface="Wingdings" pitchFamily="2" charset="2"/>
              <a:buChar char="Ø"/>
              <a:defRPr sz="2000" b="0" i="0">
                <a:solidFill>
                  <a:srgbClr val="003D54"/>
                </a:solidFill>
                <a:latin typeface="Myriad Pro" panose="020B0503030403020204" pitchFamily="34" charset="0"/>
              </a:defRPr>
            </a:lvl4pPr>
            <a:lvl5pPr>
              <a:buClr>
                <a:srgbClr val="C00000"/>
              </a:buClr>
              <a:defRPr sz="2000" b="0" i="0">
                <a:solidFill>
                  <a:srgbClr val="003D54"/>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982887B-9279-5247-BDBA-C98D453CB0BC}"/>
              </a:ext>
            </a:extLst>
          </p:cNvPr>
          <p:cNvSpPr>
            <a:spLocks noGrp="1"/>
          </p:cNvSpPr>
          <p:nvPr>
            <p:ph type="sldNum" sz="quarter" idx="12"/>
          </p:nvPr>
        </p:nvSpPr>
        <p:spPr>
          <a:xfrm>
            <a:off x="9483484" y="6412329"/>
            <a:ext cx="1713904" cy="365125"/>
          </a:xfrm>
        </p:spPr>
        <p:txBody>
          <a:bodyPr/>
          <a:lstStyle/>
          <a:p>
            <a:fld id="{9613E06C-BF75-C64F-BB3A-625D3BF6ECBE}" type="slidenum">
              <a:rPr lang="en-US" smtClean="0"/>
              <a:t>‹#›</a:t>
            </a:fld>
            <a:endParaRPr lang="en-US" dirty="0"/>
          </a:p>
        </p:txBody>
      </p:sp>
      <p:sp>
        <p:nvSpPr>
          <p:cNvPr id="8" name="Footer Placeholder 4">
            <a:extLst>
              <a:ext uri="{FF2B5EF4-FFF2-40B4-BE49-F238E27FC236}">
                <a16:creationId xmlns:a16="http://schemas.microsoft.com/office/drawing/2014/main" id="{F31D828E-6722-BD49-9F93-E70C164ADDE9}"/>
              </a:ext>
            </a:extLst>
          </p:cNvPr>
          <p:cNvSpPr txBox="1">
            <a:spLocks/>
          </p:cNvSpPr>
          <p:nvPr userDrawn="1"/>
        </p:nvSpPr>
        <p:spPr>
          <a:xfrm>
            <a:off x="4038600" y="5659496"/>
            <a:ext cx="2895600" cy="273844"/>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750" kern="1200">
                <a:solidFill>
                  <a:srgbClr val="898989"/>
                </a:solidFill>
                <a:latin typeface="+mn-lt"/>
                <a:ea typeface="ＭＳ Ｐゴシック"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en-US" dirty="0"/>
          </a:p>
        </p:txBody>
      </p:sp>
      <p:sp>
        <p:nvSpPr>
          <p:cNvPr id="16" name="Title Placeholder 1">
            <a:extLst>
              <a:ext uri="{FF2B5EF4-FFF2-40B4-BE49-F238E27FC236}">
                <a16:creationId xmlns:a16="http://schemas.microsoft.com/office/drawing/2014/main" id="{CD6A6B82-9EF8-CC4F-B7C9-5A16E0BAA000}"/>
              </a:ext>
            </a:extLst>
          </p:cNvPr>
          <p:cNvSpPr>
            <a:spLocks noGrp="1"/>
          </p:cNvSpPr>
          <p:nvPr>
            <p:ph type="title" hasCustomPrompt="1"/>
          </p:nvPr>
        </p:nvSpPr>
        <p:spPr>
          <a:xfrm>
            <a:off x="610073" y="-99646"/>
            <a:ext cx="10533527" cy="1325563"/>
          </a:xfrm>
          <a:prstGeom prst="rect">
            <a:avLst/>
          </a:prstGeom>
        </p:spPr>
        <p:txBody>
          <a:bodyPr vert="horz" lIns="91440" tIns="45720" rIns="91440" bIns="45720" rtlCol="0" anchor="ctr">
            <a:normAutofit/>
          </a:bodyPr>
          <a:lstStyle>
            <a:lvl1pPr>
              <a:defRPr sz="2800" b="0"/>
            </a:lvl1pPr>
          </a:lstStyle>
          <a:p>
            <a:r>
              <a:rPr lang="en-US" dirty="0"/>
              <a:t>Click to edit master title style</a:t>
            </a:r>
          </a:p>
        </p:txBody>
      </p:sp>
      <p:sp>
        <p:nvSpPr>
          <p:cNvPr id="10" name="Footer Placeholder 4">
            <a:extLst>
              <a:ext uri="{FF2B5EF4-FFF2-40B4-BE49-F238E27FC236}">
                <a16:creationId xmlns:a16="http://schemas.microsoft.com/office/drawing/2014/main" id="{4AF3D215-E861-9944-A3A2-5A2F3AE22DAE}"/>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11" name="Rectangle 10">
            <a:extLst>
              <a:ext uri="{FF2B5EF4-FFF2-40B4-BE49-F238E27FC236}">
                <a16:creationId xmlns:a16="http://schemas.microsoft.com/office/drawing/2014/main" id="{28147772-48C7-7D42-B822-638423AFBB11}"/>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86801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2795-460C-504E-98BF-935230AA253A}"/>
              </a:ext>
            </a:extLst>
          </p:cNvPr>
          <p:cNvSpPr>
            <a:spLocks noGrp="1"/>
          </p:cNvSpPr>
          <p:nvPr>
            <p:ph type="title"/>
          </p:nvPr>
        </p:nvSpPr>
        <p:spPr>
          <a:xfrm>
            <a:off x="831850" y="1339684"/>
            <a:ext cx="10190161" cy="2852737"/>
          </a:xfrm>
        </p:spPr>
        <p:txBody>
          <a:bodyPr anchor="b">
            <a:normAutofit/>
          </a:bodyPr>
          <a:lstStyle>
            <a:lvl1pPr>
              <a:defRPr sz="4800" b="1" i="0">
                <a:solidFill>
                  <a:srgbClr val="003D54"/>
                </a:solidFill>
                <a:latin typeface="Myriad Pro" panose="020B05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98757E9-66E3-3140-B52D-FB3915DC0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4D1F104-2007-0E44-9C40-FAB3B1C1BAB7}"/>
              </a:ext>
            </a:extLst>
          </p:cNvPr>
          <p:cNvSpPr>
            <a:spLocks noGrp="1"/>
          </p:cNvSpPr>
          <p:nvPr>
            <p:ph type="ftr" sz="quarter" idx="11"/>
          </p:nvPr>
        </p:nvSpPr>
        <p:spPr/>
        <p:txBody>
          <a:bodyPr/>
          <a:lstStyle/>
          <a:p>
            <a:r>
              <a:rPr lang="en-US" dirty="0"/>
              <a:t>©MRCT Center</a:t>
            </a:r>
          </a:p>
        </p:txBody>
      </p:sp>
      <p:sp>
        <p:nvSpPr>
          <p:cNvPr id="6" name="Slide Number Placeholder 5">
            <a:extLst>
              <a:ext uri="{FF2B5EF4-FFF2-40B4-BE49-F238E27FC236}">
                <a16:creationId xmlns:a16="http://schemas.microsoft.com/office/drawing/2014/main" id="{C4152401-C35D-C048-B3EE-0E46ED4F11E9}"/>
              </a:ext>
            </a:extLst>
          </p:cNvPr>
          <p:cNvSpPr>
            <a:spLocks noGrp="1"/>
          </p:cNvSpPr>
          <p:nvPr>
            <p:ph type="sldNum" sz="quarter" idx="12"/>
          </p:nvPr>
        </p:nvSpPr>
        <p:spPr/>
        <p:txBody>
          <a:bodyPr/>
          <a:lstStyle/>
          <a:p>
            <a:fld id="{9613E06C-BF75-C64F-BB3A-625D3BF6ECBE}" type="slidenum">
              <a:rPr lang="en-US" smtClean="0"/>
              <a:t>‹#›</a:t>
            </a:fld>
            <a:endParaRPr lang="en-US" dirty="0"/>
          </a:p>
        </p:txBody>
      </p:sp>
    </p:spTree>
    <p:extLst>
      <p:ext uri="{BB962C8B-B14F-4D97-AF65-F5344CB8AC3E}">
        <p14:creationId xmlns:p14="http://schemas.microsoft.com/office/powerpoint/2010/main" val="394321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453A6-A7DB-0044-8100-9EFDC92E4052}"/>
              </a:ext>
            </a:extLst>
          </p:cNvPr>
          <p:cNvSpPr>
            <a:spLocks noGrp="1"/>
          </p:cNvSpPr>
          <p:nvPr>
            <p:ph sz="half" idx="1"/>
          </p:nvPr>
        </p:nvSpPr>
        <p:spPr>
          <a:xfrm>
            <a:off x="1157288" y="1825625"/>
            <a:ext cx="4862512" cy="4351338"/>
          </a:xfrm>
        </p:spPr>
        <p:txBody>
          <a:bodyPr/>
          <a:lstStyle>
            <a:lvl1pPr>
              <a:defRPr b="0" i="0">
                <a:solidFill>
                  <a:srgbClr val="003D54"/>
                </a:solidFill>
                <a:latin typeface="Myriad Pro" panose="020B0503030403020204" pitchFamily="34" charset="0"/>
              </a:defRPr>
            </a:lvl1pPr>
            <a:lvl2pPr>
              <a:defRPr b="0" i="0">
                <a:solidFill>
                  <a:srgbClr val="003D54"/>
                </a:solidFill>
                <a:latin typeface="Myriad Pro" panose="020B0503030403020204" pitchFamily="34" charset="0"/>
              </a:defRPr>
            </a:lvl2pPr>
            <a:lvl3pPr>
              <a:defRPr b="0" i="0">
                <a:solidFill>
                  <a:srgbClr val="003D54"/>
                </a:solidFill>
                <a:latin typeface="Myriad Pro" panose="020B0503030403020204" pitchFamily="34" charset="0"/>
              </a:defRPr>
            </a:lvl3pPr>
            <a:lvl4pPr>
              <a:defRPr b="0" i="0">
                <a:solidFill>
                  <a:srgbClr val="003D54"/>
                </a:solidFill>
                <a:latin typeface="Myriad Pro" panose="020B0503030403020204" pitchFamily="34" charset="0"/>
              </a:defRPr>
            </a:lvl4pPr>
            <a:lvl5pPr>
              <a:defRPr b="0" i="0">
                <a:solidFill>
                  <a:srgbClr val="003D54"/>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A26BA32-50C5-BE4A-9746-681BC5CE9224}"/>
              </a:ext>
            </a:extLst>
          </p:cNvPr>
          <p:cNvSpPr>
            <a:spLocks noGrp="1"/>
          </p:cNvSpPr>
          <p:nvPr>
            <p:ph sz="half" idx="2"/>
          </p:nvPr>
        </p:nvSpPr>
        <p:spPr>
          <a:xfrm>
            <a:off x="6172200" y="1825625"/>
            <a:ext cx="5181600" cy="4351338"/>
          </a:xfrm>
        </p:spPr>
        <p:txBody>
          <a:bodyPr/>
          <a:lstStyle>
            <a:lvl1pPr>
              <a:defRPr b="0" i="0">
                <a:solidFill>
                  <a:srgbClr val="003D54"/>
                </a:solidFill>
                <a:latin typeface="Myriad Pro" panose="020B0503030403020204" pitchFamily="34" charset="0"/>
              </a:defRPr>
            </a:lvl1pPr>
            <a:lvl2pPr>
              <a:defRPr b="0" i="0">
                <a:solidFill>
                  <a:srgbClr val="003D54"/>
                </a:solidFill>
                <a:latin typeface="Myriad Pro" panose="020B0503030403020204" pitchFamily="34" charset="0"/>
              </a:defRPr>
            </a:lvl2pPr>
            <a:lvl3pPr>
              <a:defRPr b="0" i="0">
                <a:solidFill>
                  <a:srgbClr val="003D54"/>
                </a:solidFill>
                <a:latin typeface="Myriad Pro" panose="020B0503030403020204" pitchFamily="34" charset="0"/>
              </a:defRPr>
            </a:lvl3pPr>
            <a:lvl4pPr>
              <a:defRPr b="0" i="0">
                <a:solidFill>
                  <a:srgbClr val="003D54"/>
                </a:solidFill>
                <a:latin typeface="Myriad Pro" panose="020B0503030403020204" pitchFamily="34" charset="0"/>
              </a:defRPr>
            </a:lvl4pPr>
            <a:lvl5pPr>
              <a:defRPr b="0" i="0">
                <a:solidFill>
                  <a:srgbClr val="003D54"/>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56DA03-F0FD-2245-8D00-DCA65682AB7C}"/>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10" name="Title Placeholder 1">
            <a:extLst>
              <a:ext uri="{FF2B5EF4-FFF2-40B4-BE49-F238E27FC236}">
                <a16:creationId xmlns:a16="http://schemas.microsoft.com/office/drawing/2014/main" id="{55513C9C-91DF-6944-B222-5486D5CF484C}"/>
              </a:ext>
            </a:extLst>
          </p:cNvPr>
          <p:cNvSpPr>
            <a:spLocks noGrp="1"/>
          </p:cNvSpPr>
          <p:nvPr>
            <p:ph type="title"/>
          </p:nvPr>
        </p:nvSpPr>
        <p:spPr>
          <a:xfrm>
            <a:off x="600609" y="-17897"/>
            <a:ext cx="10049435"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EF4EFEF0-A82D-1A47-BB30-5848A2BB7612}"/>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9" name="Rectangle 8">
            <a:extLst>
              <a:ext uri="{FF2B5EF4-FFF2-40B4-BE49-F238E27FC236}">
                <a16:creationId xmlns:a16="http://schemas.microsoft.com/office/drawing/2014/main" id="{43657C50-CE96-8E4E-B389-F13C5722D15E}"/>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88073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E5D7F-007B-9941-8A52-8DE7CB3572EA}"/>
              </a:ext>
            </a:extLst>
          </p:cNvPr>
          <p:cNvSpPr>
            <a:spLocks noGrp="1"/>
          </p:cNvSpPr>
          <p:nvPr>
            <p:ph type="body" idx="1"/>
          </p:nvPr>
        </p:nvSpPr>
        <p:spPr>
          <a:xfrm>
            <a:off x="1157287" y="1681163"/>
            <a:ext cx="4840288" cy="823912"/>
          </a:xfrm>
        </p:spPr>
        <p:txBody>
          <a:bodyPr anchor="b"/>
          <a:lstStyle>
            <a:lvl1pPr marL="0" indent="0">
              <a:buNone/>
              <a:defRPr sz="2400" b="1" i="0">
                <a:solidFill>
                  <a:srgbClr val="003D54"/>
                </a:solidFill>
                <a:latin typeface="Myriad Pro Light"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273816-853F-684E-B5B8-E4D335890F22}"/>
              </a:ext>
            </a:extLst>
          </p:cNvPr>
          <p:cNvSpPr>
            <a:spLocks noGrp="1"/>
          </p:cNvSpPr>
          <p:nvPr>
            <p:ph sz="half" idx="2"/>
          </p:nvPr>
        </p:nvSpPr>
        <p:spPr>
          <a:xfrm>
            <a:off x="1157288" y="2505075"/>
            <a:ext cx="4840287" cy="3684588"/>
          </a:xfrm>
        </p:spPr>
        <p:txBody>
          <a:bodyPr/>
          <a:lstStyle>
            <a:lvl1pPr>
              <a:defRPr b="0" i="0">
                <a:solidFill>
                  <a:srgbClr val="003D54"/>
                </a:solidFill>
                <a:latin typeface="Myriad Pro" panose="020B0503030403020204" pitchFamily="34" charset="0"/>
              </a:defRPr>
            </a:lvl1pPr>
            <a:lvl2pPr>
              <a:defRPr b="0" i="0">
                <a:solidFill>
                  <a:srgbClr val="003D54"/>
                </a:solidFill>
                <a:latin typeface="Myriad Pro" panose="020B0503030403020204" pitchFamily="34" charset="0"/>
              </a:defRPr>
            </a:lvl2pPr>
            <a:lvl3pPr>
              <a:defRPr b="0" i="0">
                <a:solidFill>
                  <a:srgbClr val="003D54"/>
                </a:solidFill>
                <a:latin typeface="Myriad Pro" panose="020B0503030403020204" pitchFamily="34" charset="0"/>
              </a:defRPr>
            </a:lvl3pPr>
            <a:lvl4pPr>
              <a:defRPr b="0" i="0">
                <a:solidFill>
                  <a:srgbClr val="003D54"/>
                </a:solidFill>
                <a:latin typeface="Myriad Pro" panose="020B0503030403020204" pitchFamily="34" charset="0"/>
              </a:defRPr>
            </a:lvl4pPr>
            <a:lvl5pPr>
              <a:defRPr b="0" i="0">
                <a:solidFill>
                  <a:srgbClr val="003D54"/>
                </a:solidFill>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DF4BCF-6528-DD48-BC49-CDAF85218E69}"/>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003D54"/>
                </a:solidFill>
                <a:latin typeface="Myriad Pro Light"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55A93-839C-9344-A536-76341BDE10E9}"/>
              </a:ext>
            </a:extLst>
          </p:cNvPr>
          <p:cNvSpPr>
            <a:spLocks noGrp="1"/>
          </p:cNvSpPr>
          <p:nvPr>
            <p:ph sz="quarter" idx="4"/>
          </p:nvPr>
        </p:nvSpPr>
        <p:spPr>
          <a:xfrm>
            <a:off x="6172200" y="2505075"/>
            <a:ext cx="5183188" cy="3684588"/>
          </a:xfrm>
        </p:spPr>
        <p:txBody>
          <a:bodyPr/>
          <a:lstStyle>
            <a:lvl1pPr>
              <a:defRPr b="0" i="0">
                <a:solidFill>
                  <a:srgbClr val="003D54"/>
                </a:solidFill>
                <a:latin typeface="Myriad Pro" panose="020B0503030403020204" pitchFamily="34" charset="0"/>
              </a:defRPr>
            </a:lvl1pPr>
            <a:lvl2pPr>
              <a:defRPr b="0" i="0">
                <a:solidFill>
                  <a:srgbClr val="003D54"/>
                </a:solidFill>
                <a:latin typeface="Myriad Pro" panose="020B0503030403020204" pitchFamily="34" charset="0"/>
              </a:defRPr>
            </a:lvl2pPr>
            <a:lvl3pPr>
              <a:defRPr b="0" i="0">
                <a:solidFill>
                  <a:srgbClr val="003D54"/>
                </a:solidFill>
                <a:latin typeface="Myriad Pro" panose="020B0503030403020204" pitchFamily="34" charset="0"/>
              </a:defRPr>
            </a:lvl3pPr>
            <a:lvl4pPr>
              <a:defRPr b="0" i="0">
                <a:solidFill>
                  <a:srgbClr val="003D54"/>
                </a:solidFill>
                <a:latin typeface="Myriad Pro" panose="020B0503030403020204" pitchFamily="34" charset="0"/>
              </a:defRPr>
            </a:lvl4pPr>
            <a:lvl5pPr>
              <a:defRPr b="0" i="0">
                <a:solidFill>
                  <a:srgbClr val="003D54"/>
                </a:solidFill>
                <a:latin typeface="Myriad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7B2004B-86BC-7345-AE04-E40ADE1D9DDD}"/>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11" name="Title Placeholder 1">
            <a:extLst>
              <a:ext uri="{FF2B5EF4-FFF2-40B4-BE49-F238E27FC236}">
                <a16:creationId xmlns:a16="http://schemas.microsoft.com/office/drawing/2014/main" id="{33AE1906-D2D6-0A43-A6B4-62FB525D1246}"/>
              </a:ext>
            </a:extLst>
          </p:cNvPr>
          <p:cNvSpPr>
            <a:spLocks noGrp="1"/>
          </p:cNvSpPr>
          <p:nvPr>
            <p:ph type="title"/>
          </p:nvPr>
        </p:nvSpPr>
        <p:spPr>
          <a:xfrm>
            <a:off x="1304363" y="52203"/>
            <a:ext cx="10049435"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Footer Placeholder 4">
            <a:extLst>
              <a:ext uri="{FF2B5EF4-FFF2-40B4-BE49-F238E27FC236}">
                <a16:creationId xmlns:a16="http://schemas.microsoft.com/office/drawing/2014/main" id="{CED4EC68-B5DA-1C45-A47A-536784975A29}"/>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12" name="Rectangle 11">
            <a:extLst>
              <a:ext uri="{FF2B5EF4-FFF2-40B4-BE49-F238E27FC236}">
                <a16:creationId xmlns:a16="http://schemas.microsoft.com/office/drawing/2014/main" id="{9AF49691-EC1A-AA40-86CF-7316C606BBB4}"/>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379035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DBC2ABF-AE41-FB47-BBDD-B0FED67D1407}"/>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7" name="Title Placeholder 1">
            <a:extLst>
              <a:ext uri="{FF2B5EF4-FFF2-40B4-BE49-F238E27FC236}">
                <a16:creationId xmlns:a16="http://schemas.microsoft.com/office/drawing/2014/main" id="{763BE725-EC20-684C-BD5E-DDB7CD114604}"/>
              </a:ext>
            </a:extLst>
          </p:cNvPr>
          <p:cNvSpPr>
            <a:spLocks noGrp="1"/>
          </p:cNvSpPr>
          <p:nvPr>
            <p:ph type="title"/>
          </p:nvPr>
        </p:nvSpPr>
        <p:spPr>
          <a:xfrm>
            <a:off x="1304363" y="52203"/>
            <a:ext cx="10049435"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4">
            <a:extLst>
              <a:ext uri="{FF2B5EF4-FFF2-40B4-BE49-F238E27FC236}">
                <a16:creationId xmlns:a16="http://schemas.microsoft.com/office/drawing/2014/main" id="{C43680A2-68B1-6C40-9F92-4BC5B824C8CB}"/>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8" name="Rectangle 7">
            <a:extLst>
              <a:ext uri="{FF2B5EF4-FFF2-40B4-BE49-F238E27FC236}">
                <a16:creationId xmlns:a16="http://schemas.microsoft.com/office/drawing/2014/main" id="{D067B02D-A70A-FA48-AB39-F1906862C6CB}"/>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154563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D865B-30E8-F441-8761-A2270FCA9D8C}"/>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5" name="Footer Placeholder 4">
            <a:extLst>
              <a:ext uri="{FF2B5EF4-FFF2-40B4-BE49-F238E27FC236}">
                <a16:creationId xmlns:a16="http://schemas.microsoft.com/office/drawing/2014/main" id="{E7E6DA96-9DA9-AF4B-8BC0-9D1D60E769C7}"/>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6" name="Rectangle 5">
            <a:extLst>
              <a:ext uri="{FF2B5EF4-FFF2-40B4-BE49-F238E27FC236}">
                <a16:creationId xmlns:a16="http://schemas.microsoft.com/office/drawing/2014/main" id="{55D0970D-B3B0-D346-8ADB-CAFAE11E6DB9}"/>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242436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C258-0E73-1F4E-93F8-C816F63A8DE1}"/>
              </a:ext>
            </a:extLst>
          </p:cNvPr>
          <p:cNvSpPr>
            <a:spLocks noGrp="1"/>
          </p:cNvSpPr>
          <p:nvPr>
            <p:ph type="title"/>
          </p:nvPr>
        </p:nvSpPr>
        <p:spPr>
          <a:xfrm>
            <a:off x="1304364" y="-318920"/>
            <a:ext cx="3614736" cy="1600200"/>
          </a:xfrm>
        </p:spPr>
        <p:txBody>
          <a:bodyPr anchor="b"/>
          <a:lstStyle>
            <a:lvl1pPr>
              <a:defRPr sz="3200" b="0" i="0">
                <a:solidFill>
                  <a:schemeClr val="bg1"/>
                </a:solidFill>
                <a:latin typeface="Myriad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C5DAE0C-28E1-9C43-95F7-ADBAE735E890}"/>
              </a:ext>
            </a:extLst>
          </p:cNvPr>
          <p:cNvSpPr>
            <a:spLocks noGrp="1"/>
          </p:cNvSpPr>
          <p:nvPr>
            <p:ph idx="1"/>
          </p:nvPr>
        </p:nvSpPr>
        <p:spPr>
          <a:xfrm>
            <a:off x="5263816" y="1847850"/>
            <a:ext cx="6172200" cy="4873625"/>
          </a:xfrm>
        </p:spPr>
        <p:txBody>
          <a:bodyPr/>
          <a:lstStyle>
            <a:lvl1pPr>
              <a:defRPr sz="3200" b="0" i="0">
                <a:solidFill>
                  <a:srgbClr val="003D54"/>
                </a:solidFill>
                <a:latin typeface="Myriad Pro" panose="020B0503030403020204" pitchFamily="34" charset="0"/>
              </a:defRPr>
            </a:lvl1pPr>
            <a:lvl2pPr>
              <a:defRPr sz="2800" b="0" i="0">
                <a:solidFill>
                  <a:srgbClr val="003D54"/>
                </a:solidFill>
                <a:latin typeface="Myriad Pro" panose="020B0503030403020204" pitchFamily="34" charset="0"/>
              </a:defRPr>
            </a:lvl2pPr>
            <a:lvl3pPr>
              <a:defRPr sz="2400" b="0" i="0">
                <a:solidFill>
                  <a:srgbClr val="003D54"/>
                </a:solidFill>
                <a:latin typeface="Myriad Pro" panose="020B0503030403020204" pitchFamily="34" charset="0"/>
              </a:defRPr>
            </a:lvl3pPr>
            <a:lvl4pPr>
              <a:defRPr sz="2000" b="0" i="0">
                <a:solidFill>
                  <a:srgbClr val="003D54"/>
                </a:solidFill>
                <a:latin typeface="Myriad Pro" panose="020B0503030403020204" pitchFamily="34" charset="0"/>
              </a:defRPr>
            </a:lvl4pPr>
            <a:lvl5pPr>
              <a:defRPr sz="2000" b="0" i="0">
                <a:solidFill>
                  <a:srgbClr val="003D54"/>
                </a:solidFill>
                <a:latin typeface="Myriad Pro" panose="020B0503030403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846756-E2DE-404F-A8DC-86DF6AD55388}"/>
              </a:ext>
            </a:extLst>
          </p:cNvPr>
          <p:cNvSpPr>
            <a:spLocks noGrp="1"/>
          </p:cNvSpPr>
          <p:nvPr>
            <p:ph type="body" sz="half" idx="2"/>
          </p:nvPr>
        </p:nvSpPr>
        <p:spPr>
          <a:xfrm>
            <a:off x="1430005" y="1835818"/>
            <a:ext cx="3614736" cy="3811588"/>
          </a:xfrm>
        </p:spPr>
        <p:txBody>
          <a:bodyPr/>
          <a:lstStyle>
            <a:lvl1pPr marL="0" indent="0">
              <a:buNone/>
              <a:defRPr sz="1600" b="0" i="0">
                <a:solidFill>
                  <a:srgbClr val="003D54"/>
                </a:solidFill>
                <a:latin typeface="Myriad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17D1213-AE55-9645-8485-97C646C1D141}"/>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8" name="Footer Placeholder 4">
            <a:extLst>
              <a:ext uri="{FF2B5EF4-FFF2-40B4-BE49-F238E27FC236}">
                <a16:creationId xmlns:a16="http://schemas.microsoft.com/office/drawing/2014/main" id="{20DBFBFA-849A-7743-B69C-E020AAC73878}"/>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9" name="Rectangle 8">
            <a:extLst>
              <a:ext uri="{FF2B5EF4-FFF2-40B4-BE49-F238E27FC236}">
                <a16:creationId xmlns:a16="http://schemas.microsoft.com/office/drawing/2014/main" id="{90DECF8B-8EA9-754E-83A3-5EAB0C6BD045}"/>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131014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350C-4943-4D41-8F3B-68148BE572B4}"/>
              </a:ext>
            </a:extLst>
          </p:cNvPr>
          <p:cNvSpPr>
            <a:spLocks noGrp="1"/>
          </p:cNvSpPr>
          <p:nvPr>
            <p:ph type="title"/>
          </p:nvPr>
        </p:nvSpPr>
        <p:spPr>
          <a:xfrm>
            <a:off x="1304364" y="-344738"/>
            <a:ext cx="3614736" cy="1600200"/>
          </a:xfrm>
        </p:spPr>
        <p:txBody>
          <a:bodyPr anchor="b"/>
          <a:lstStyle>
            <a:lvl1pPr>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FC4E58B-BA69-2B44-AA30-6C5ACC2C69AE}"/>
              </a:ext>
            </a:extLst>
          </p:cNvPr>
          <p:cNvSpPr>
            <a:spLocks noGrp="1"/>
          </p:cNvSpPr>
          <p:nvPr>
            <p:ph type="pic" idx="1"/>
          </p:nvPr>
        </p:nvSpPr>
        <p:spPr>
          <a:xfrm>
            <a:off x="5183188" y="2049462"/>
            <a:ext cx="6172200" cy="3811588"/>
          </a:xfrm>
        </p:spPr>
        <p:txBody>
          <a:bodyPr/>
          <a:lstStyle>
            <a:lvl1pPr marL="0" indent="0">
              <a:buNone/>
              <a:defRPr sz="3200">
                <a:solidFill>
                  <a:srgbClr val="003D5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BADFC2-48D4-2D40-9082-8BF94F874A6D}"/>
              </a:ext>
            </a:extLst>
          </p:cNvPr>
          <p:cNvSpPr>
            <a:spLocks noGrp="1"/>
          </p:cNvSpPr>
          <p:nvPr>
            <p:ph type="body" sz="half" idx="2"/>
          </p:nvPr>
        </p:nvSpPr>
        <p:spPr>
          <a:xfrm>
            <a:off x="1304364" y="2049462"/>
            <a:ext cx="3614736" cy="3811588"/>
          </a:xfrm>
        </p:spPr>
        <p:txBody>
          <a:bodyPr/>
          <a:lstStyle>
            <a:lvl1pPr marL="0" indent="0">
              <a:buNone/>
              <a:defRPr sz="1600">
                <a:solidFill>
                  <a:srgbClr val="003D5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E97EFE40-6EA5-B84B-BA97-10D48D6141A4}"/>
              </a:ext>
            </a:extLst>
          </p:cNvPr>
          <p:cNvSpPr>
            <a:spLocks noGrp="1"/>
          </p:cNvSpPr>
          <p:nvPr>
            <p:ph type="sldNum" sz="quarter" idx="12"/>
          </p:nvPr>
        </p:nvSpPr>
        <p:spPr/>
        <p:txBody>
          <a:bodyPr/>
          <a:lstStyle/>
          <a:p>
            <a:fld id="{9613E06C-BF75-C64F-BB3A-625D3BF6ECBE}" type="slidenum">
              <a:rPr lang="en-US" smtClean="0"/>
              <a:t>‹#›</a:t>
            </a:fld>
            <a:endParaRPr lang="en-US" dirty="0"/>
          </a:p>
        </p:txBody>
      </p:sp>
      <p:sp>
        <p:nvSpPr>
          <p:cNvPr id="8" name="Footer Placeholder 4">
            <a:extLst>
              <a:ext uri="{FF2B5EF4-FFF2-40B4-BE49-F238E27FC236}">
                <a16:creationId xmlns:a16="http://schemas.microsoft.com/office/drawing/2014/main" id="{3862988C-6692-9146-A433-1BD9AC1E875E}"/>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9" name="Rectangle 8">
            <a:extLst>
              <a:ext uri="{FF2B5EF4-FFF2-40B4-BE49-F238E27FC236}">
                <a16:creationId xmlns:a16="http://schemas.microsoft.com/office/drawing/2014/main" id="{E81AC505-ADE7-5A43-A12E-5D790BD68BAA}"/>
              </a:ext>
            </a:extLst>
          </p:cNvPr>
          <p:cNvSpPr/>
          <p:nvPr userDrawn="1"/>
        </p:nvSpPr>
        <p:spPr>
          <a:xfrm>
            <a:off x="5386388" y="6472238"/>
            <a:ext cx="5324175" cy="307777"/>
          </a:xfrm>
          <a:prstGeom prst="rect">
            <a:avLst/>
          </a:prstGeom>
        </p:spPr>
        <p:txBody>
          <a:bodyPr wrap="square">
            <a:spAutoFit/>
          </a:bodyPr>
          <a:lstStyle/>
          <a:p>
            <a:r>
              <a:rPr lang="en-US" sz="1400" dirty="0">
                <a:solidFill>
                  <a:srgbClr val="003D54"/>
                </a:solidFill>
                <a:hlinkClick r:id="rId2"/>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9973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E09E62-DFA6-AA4A-8AF9-E2F22FA5BBED}"/>
              </a:ext>
            </a:extLst>
          </p:cNvPr>
          <p:cNvSpPr/>
          <p:nvPr userDrawn="1"/>
        </p:nvSpPr>
        <p:spPr>
          <a:xfrm>
            <a:off x="447584" y="-1"/>
            <a:ext cx="11744417" cy="989299"/>
          </a:xfrm>
          <a:prstGeom prst="rect">
            <a:avLst/>
          </a:prstGeom>
          <a:solidFill>
            <a:srgbClr val="012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n>
                <a:solidFill>
                  <a:schemeClr val="bg1"/>
                </a:solidFill>
              </a:ln>
              <a:solidFill>
                <a:schemeClr val="bg1"/>
              </a:solidFill>
              <a:latin typeface="Myriad Pro Light" panose="020B0503030403020204" pitchFamily="34" charset="0"/>
            </a:endParaRPr>
          </a:p>
        </p:txBody>
      </p:sp>
      <p:sp>
        <p:nvSpPr>
          <p:cNvPr id="2" name="Title Placeholder 1">
            <a:extLst>
              <a:ext uri="{FF2B5EF4-FFF2-40B4-BE49-F238E27FC236}">
                <a16:creationId xmlns:a16="http://schemas.microsoft.com/office/drawing/2014/main" id="{EA5B5859-E312-D347-BF64-B75B63143BD7}"/>
              </a:ext>
            </a:extLst>
          </p:cNvPr>
          <p:cNvSpPr>
            <a:spLocks noGrp="1"/>
          </p:cNvSpPr>
          <p:nvPr>
            <p:ph type="title"/>
          </p:nvPr>
        </p:nvSpPr>
        <p:spPr>
          <a:xfrm>
            <a:off x="600609" y="-99032"/>
            <a:ext cx="1057718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D30625-FA1C-804E-A923-D85E0D82E691}"/>
              </a:ext>
            </a:extLst>
          </p:cNvPr>
          <p:cNvSpPr>
            <a:spLocks noGrp="1"/>
          </p:cNvSpPr>
          <p:nvPr>
            <p:ph type="body" idx="1"/>
          </p:nvPr>
        </p:nvSpPr>
        <p:spPr>
          <a:xfrm>
            <a:off x="600609" y="1310782"/>
            <a:ext cx="10577184" cy="50562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96BF731-D68F-8E41-9D69-E120B62B3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dirty="0">
                <a:solidFill>
                  <a:srgbClr val="898989"/>
                </a:solidFill>
              </a:rPr>
              <a:t>©MRCT Center</a:t>
            </a:r>
          </a:p>
        </p:txBody>
      </p:sp>
      <p:sp>
        <p:nvSpPr>
          <p:cNvPr id="6" name="Slide Number Placeholder 5">
            <a:extLst>
              <a:ext uri="{FF2B5EF4-FFF2-40B4-BE49-F238E27FC236}">
                <a16:creationId xmlns:a16="http://schemas.microsoft.com/office/drawing/2014/main" id="{ED9092E4-11FB-4D43-8F16-23FB032CBA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3E06C-BF75-C64F-BB3A-625D3BF6ECBE}" type="slidenum">
              <a:rPr lang="en-US" smtClean="0"/>
              <a:t>‹#›</a:t>
            </a:fld>
            <a:endParaRPr lang="en-US" dirty="0"/>
          </a:p>
        </p:txBody>
      </p:sp>
      <p:pic>
        <p:nvPicPr>
          <p:cNvPr id="7" name="Picture 7">
            <a:extLst>
              <a:ext uri="{FF2B5EF4-FFF2-40B4-BE49-F238E27FC236}">
                <a16:creationId xmlns:a16="http://schemas.microsoft.com/office/drawing/2014/main" id="{FFDB234A-072F-EF4D-9902-125D03963351}"/>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1353800" y="6005037"/>
            <a:ext cx="631372" cy="70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7C6C3262-8239-8742-AEA4-DA9A34100690}"/>
              </a:ext>
            </a:extLst>
          </p:cNvPr>
          <p:cNvCxnSpPr>
            <a:cxnSpLocks/>
            <a:endCxn id="7" idx="1"/>
          </p:cNvCxnSpPr>
          <p:nvPr userDrawn="1"/>
        </p:nvCxnSpPr>
        <p:spPr>
          <a:xfrm>
            <a:off x="447584" y="6335066"/>
            <a:ext cx="10906216" cy="21284"/>
          </a:xfrm>
          <a:prstGeom prst="line">
            <a:avLst/>
          </a:prstGeom>
          <a:ln w="31750" cmpd="sng">
            <a:solidFill>
              <a:srgbClr val="012C49"/>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indoor, sitting, tiled, table&#10;&#10;Description automatically generated">
            <a:extLst>
              <a:ext uri="{FF2B5EF4-FFF2-40B4-BE49-F238E27FC236}">
                <a16:creationId xmlns:a16="http://schemas.microsoft.com/office/drawing/2014/main" id="{9234AF31-715B-E247-A016-DCC78F05894C}"/>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rot="5400000">
            <a:off x="-3209758" y="3209758"/>
            <a:ext cx="6867099" cy="447584"/>
          </a:xfrm>
          <a:prstGeom prst="rect">
            <a:avLst/>
          </a:prstGeom>
        </p:spPr>
      </p:pic>
    </p:spTree>
    <p:extLst>
      <p:ext uri="{BB962C8B-B14F-4D97-AF65-F5344CB8AC3E}">
        <p14:creationId xmlns:p14="http://schemas.microsoft.com/office/powerpoint/2010/main" val="2839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2800" b="0" i="0" kern="1200">
          <a:solidFill>
            <a:schemeClr val="bg1"/>
          </a:solidFill>
          <a:latin typeface="Myriad Pro Light"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D54"/>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D54"/>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D54"/>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D54"/>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D54"/>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mrctcenter.org/diversity-in-clinical-tria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rctcenter.org/diversity-in-clinical-research/,wit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aral.com.au/ari/p-ywadsworth98.html" TargetMode="External"/><Relationship Id="rId5" Type="http://schemas.openxmlformats.org/officeDocument/2006/relationships/image" Target="../media/image42.png"/><Relationship Id="rId4" Type="http://schemas.openxmlformats.org/officeDocument/2006/relationships/image" Target="../media/image4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tiff"/></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mrctcenter.org/health-literacy/" TargetMode="Externa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image" Target="../media/image50.tiff"/><Relationship Id="rId1" Type="http://schemas.openxmlformats.org/officeDocument/2006/relationships/slideLayout" Target="../slideLayouts/slideLayout4.xml"/><Relationship Id="rId5" Type="http://schemas.openxmlformats.org/officeDocument/2006/relationships/hyperlink" Target="https://mrctcenter.org/health-literacy/" TargetMode="Externa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mrctcenter.org/diversity-in-clinical-researc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rctcenter.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rctcenter.org/diversity-in-clinical-tria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mrctcenter.org/diversity-in-clinical-research/" TargetMode="External"/><Relationship Id="rId2" Type="http://schemas.openxmlformats.org/officeDocument/2006/relationships/hyperlink" Target="mailto:MRCTCenter@bwh.Harvard.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apmresearchlab.org/covid/deaths-by-race" TargetMode="Externa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amanetwork.com/journals/jama/fullarticle/2769611"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fda.gov/media/143592/download" TargetMode="External"/><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C501A0-5F15-F048-99E7-23874BF12F2E}"/>
              </a:ext>
            </a:extLst>
          </p:cNvPr>
          <p:cNvSpPr>
            <a:spLocks noGrp="1"/>
          </p:cNvSpPr>
          <p:nvPr>
            <p:ph type="dt" sz="half" idx="4294967295"/>
          </p:nvPr>
        </p:nvSpPr>
        <p:spPr>
          <a:xfrm>
            <a:off x="563897" y="6428539"/>
            <a:ext cx="1970756" cy="365125"/>
          </a:xfrm>
          <a:prstGeom prst="rect">
            <a:avLst/>
          </a:prstGeom>
        </p:spPr>
        <p:txBody>
          <a:bodyPr/>
          <a:lstStyle/>
          <a:p>
            <a:fld id="{B654B7EF-6318-5546-9DE4-711F25617FF7}" type="datetime3">
              <a:rPr lang="en-US" sz="1600" smtClean="0"/>
              <a:t>7 September 2021</a:t>
            </a:fld>
            <a:endParaRPr lang="en-US" sz="1600" dirty="0"/>
          </a:p>
        </p:txBody>
      </p:sp>
      <p:sp>
        <p:nvSpPr>
          <p:cNvPr id="4" name="Footer Placeholder 3">
            <a:extLst>
              <a:ext uri="{FF2B5EF4-FFF2-40B4-BE49-F238E27FC236}">
                <a16:creationId xmlns:a16="http://schemas.microsoft.com/office/drawing/2014/main" id="{B57622F3-DA9F-4345-94BA-503EDDB46983}"/>
              </a:ext>
            </a:extLst>
          </p:cNvPr>
          <p:cNvSpPr>
            <a:spLocks noGrp="1"/>
          </p:cNvSpPr>
          <p:nvPr>
            <p:ph type="ftr" sz="quarter" idx="11"/>
          </p:nvPr>
        </p:nvSpPr>
        <p:spPr>
          <a:xfrm>
            <a:off x="3819437" y="6428538"/>
            <a:ext cx="4114800" cy="365125"/>
          </a:xfrm>
        </p:spPr>
        <p:txBody>
          <a:bodyPr/>
          <a:lstStyle/>
          <a:p>
            <a:r>
              <a:rPr lang="en-US" altLang="en-US"/>
              <a:t>©MRCT Center                                      </a:t>
            </a:r>
            <a:endParaRPr lang="en-US" altLang="en-US" dirty="0"/>
          </a:p>
        </p:txBody>
      </p:sp>
      <p:sp>
        <p:nvSpPr>
          <p:cNvPr id="5" name="Slide Number Placeholder 4">
            <a:extLst>
              <a:ext uri="{FF2B5EF4-FFF2-40B4-BE49-F238E27FC236}">
                <a16:creationId xmlns:a16="http://schemas.microsoft.com/office/drawing/2014/main" id="{568BE9A9-45F8-134A-92E7-CBE7B90A4E19}"/>
              </a:ext>
            </a:extLst>
          </p:cNvPr>
          <p:cNvSpPr>
            <a:spLocks noGrp="1"/>
          </p:cNvSpPr>
          <p:nvPr>
            <p:ph type="sldNum" sz="quarter" idx="12"/>
          </p:nvPr>
        </p:nvSpPr>
        <p:spPr/>
        <p:txBody>
          <a:bodyPr/>
          <a:lstStyle/>
          <a:p>
            <a:fld id="{9613E06C-BF75-C64F-BB3A-625D3BF6ECBE}" type="slidenum">
              <a:rPr lang="en-US" smtClean="0"/>
              <a:t>1</a:t>
            </a:fld>
            <a:endParaRPr lang="en-US"/>
          </a:p>
        </p:txBody>
      </p:sp>
      <p:sp>
        <p:nvSpPr>
          <p:cNvPr id="9" name="Rectangle 8">
            <a:extLst>
              <a:ext uri="{FF2B5EF4-FFF2-40B4-BE49-F238E27FC236}">
                <a16:creationId xmlns:a16="http://schemas.microsoft.com/office/drawing/2014/main" id="{29D6F34D-FA31-DB4D-8E42-68AFCB12AFE1}"/>
              </a:ext>
            </a:extLst>
          </p:cNvPr>
          <p:cNvSpPr/>
          <p:nvPr/>
        </p:nvSpPr>
        <p:spPr>
          <a:xfrm>
            <a:off x="1862773" y="2877252"/>
            <a:ext cx="8506691" cy="1200329"/>
          </a:xfrm>
          <a:prstGeom prst="rect">
            <a:avLst/>
          </a:prstGeom>
        </p:spPr>
        <p:txBody>
          <a:bodyPr wrap="square">
            <a:spAutoFit/>
          </a:bodyPr>
          <a:lstStyle/>
          <a:p>
            <a:pPr algn="ctr"/>
            <a:r>
              <a:rPr lang="en-US" sz="3600" dirty="0">
                <a:solidFill>
                  <a:srgbClr val="053A4A"/>
                </a:solidFill>
                <a:latin typeface="Myriad Pro" panose="020B0503030403020204" pitchFamily="34" charset="0"/>
              </a:rPr>
              <a:t>Achieving Diversity, Inclusion, Equity </a:t>
            </a:r>
            <a:br>
              <a:rPr lang="en-US" sz="3600" dirty="0">
                <a:solidFill>
                  <a:srgbClr val="053A4A"/>
                </a:solidFill>
                <a:latin typeface="Myriad Pro" panose="020B0503030403020204" pitchFamily="34" charset="0"/>
              </a:rPr>
            </a:br>
            <a:r>
              <a:rPr lang="en-US" sz="3600" dirty="0">
                <a:solidFill>
                  <a:srgbClr val="053A4A"/>
                </a:solidFill>
                <a:latin typeface="Myriad Pro" panose="020B0503030403020204" pitchFamily="34" charset="0"/>
              </a:rPr>
              <a:t>In Clinical Research</a:t>
            </a:r>
          </a:p>
        </p:txBody>
      </p:sp>
      <p:pic>
        <p:nvPicPr>
          <p:cNvPr id="8" name="Picture 7" descr="Text&#10;&#10;Description automatically generated with medium confidence">
            <a:extLst>
              <a:ext uri="{FF2B5EF4-FFF2-40B4-BE49-F238E27FC236}">
                <a16:creationId xmlns:a16="http://schemas.microsoft.com/office/drawing/2014/main" id="{3BDEEE42-FA25-B74D-93B9-BC2CAA9274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345" y="0"/>
            <a:ext cx="11748655" cy="2311400"/>
          </a:xfrm>
          <a:prstGeom prst="rect">
            <a:avLst/>
          </a:prstGeom>
        </p:spPr>
      </p:pic>
      <p:sp>
        <p:nvSpPr>
          <p:cNvPr id="2" name="Rectangle 1">
            <a:extLst>
              <a:ext uri="{FF2B5EF4-FFF2-40B4-BE49-F238E27FC236}">
                <a16:creationId xmlns:a16="http://schemas.microsoft.com/office/drawing/2014/main" id="{C531A689-BDEE-344C-AB47-A90062CE4C5E}"/>
              </a:ext>
            </a:extLst>
          </p:cNvPr>
          <p:cNvSpPr/>
          <p:nvPr/>
        </p:nvSpPr>
        <p:spPr>
          <a:xfrm>
            <a:off x="3068118" y="4726738"/>
            <a:ext cx="6096000" cy="1354217"/>
          </a:xfrm>
          <a:prstGeom prst="rect">
            <a:avLst/>
          </a:prstGeom>
        </p:spPr>
        <p:txBody>
          <a:bodyPr>
            <a:spAutoFit/>
          </a:bodyPr>
          <a:lstStyle/>
          <a:p>
            <a:pPr algn="ctr"/>
            <a:r>
              <a:rPr lang="en-US" sz="2400" i="1" dirty="0">
                <a:solidFill>
                  <a:srgbClr val="002C49"/>
                </a:solidFill>
                <a:latin typeface="Myriad Pro" panose="020B0503030403020204" pitchFamily="34" charset="0"/>
              </a:rPr>
              <a:t>Introductory Slides for Stakeholders</a:t>
            </a:r>
          </a:p>
          <a:p>
            <a:pPr algn="ctr">
              <a:spcBef>
                <a:spcPts val="1200"/>
              </a:spcBef>
            </a:pPr>
            <a:r>
              <a:rPr lang="en-US" sz="2400" i="1" dirty="0">
                <a:solidFill>
                  <a:srgbClr val="002C49"/>
                </a:solidFill>
                <a:latin typeface="Myriad Pro" panose="020B0503030403020204" pitchFamily="34" charset="0"/>
              </a:rPr>
              <a:t>Adaptation and Use is permitted with attribution to the MRCT Center</a:t>
            </a:r>
          </a:p>
        </p:txBody>
      </p:sp>
    </p:spTree>
    <p:extLst>
      <p:ext uri="{BB962C8B-B14F-4D97-AF65-F5344CB8AC3E}">
        <p14:creationId xmlns:p14="http://schemas.microsoft.com/office/powerpoint/2010/main" val="156550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1500C0-5637-184F-B545-87BCD8FA72EC}"/>
              </a:ext>
            </a:extLst>
          </p:cNvPr>
          <p:cNvSpPr>
            <a:spLocks noGrp="1"/>
          </p:cNvSpPr>
          <p:nvPr>
            <p:ph idx="1"/>
          </p:nvPr>
        </p:nvSpPr>
        <p:spPr>
          <a:xfrm>
            <a:off x="800099" y="1162348"/>
            <a:ext cx="11072813" cy="1033189"/>
          </a:xfrm>
        </p:spPr>
        <p:txBody>
          <a:bodyPr>
            <a:normAutofit/>
          </a:bodyPr>
          <a:lstStyle/>
          <a:p>
            <a:pPr marL="0" indent="0">
              <a:buNone/>
            </a:pPr>
            <a:r>
              <a:rPr lang="en-US" sz="1800" dirty="0">
                <a:solidFill>
                  <a:schemeClr val="tx1"/>
                </a:solidFill>
              </a:rPr>
              <a:t>Approximately 20% of newly FDA approved molecular entities (NMEs) indicated differences in exposure and/or response across racial or ethnic groups that resulted in different prescribing recommendations for specific populations.</a:t>
            </a:r>
          </a:p>
          <a:p>
            <a:endParaRPr lang="en-US" sz="2000" dirty="0">
              <a:solidFill>
                <a:schemeClr val="tx1"/>
              </a:solidFill>
            </a:endParaRPr>
          </a:p>
        </p:txBody>
      </p:sp>
      <p:sp>
        <p:nvSpPr>
          <p:cNvPr id="5" name="Slide Number Placeholder 4">
            <a:extLst>
              <a:ext uri="{FF2B5EF4-FFF2-40B4-BE49-F238E27FC236}">
                <a16:creationId xmlns:a16="http://schemas.microsoft.com/office/drawing/2014/main" id="{EFBC418D-AA74-CD48-B804-05D0174C40D6}"/>
              </a:ext>
            </a:extLst>
          </p:cNvPr>
          <p:cNvSpPr>
            <a:spLocks noGrp="1"/>
          </p:cNvSpPr>
          <p:nvPr>
            <p:ph type="sldNum" sz="quarter" idx="12"/>
          </p:nvPr>
        </p:nvSpPr>
        <p:spPr/>
        <p:txBody>
          <a:bodyPr/>
          <a:lstStyle/>
          <a:p>
            <a:fld id="{9613E06C-BF75-C64F-BB3A-625D3BF6ECBE}" type="slidenum">
              <a:rPr lang="en-US" smtClean="0"/>
              <a:t>10</a:t>
            </a:fld>
            <a:endParaRPr lang="en-US"/>
          </a:p>
        </p:txBody>
      </p:sp>
      <p:sp>
        <p:nvSpPr>
          <p:cNvPr id="6" name="Title 5">
            <a:extLst>
              <a:ext uri="{FF2B5EF4-FFF2-40B4-BE49-F238E27FC236}">
                <a16:creationId xmlns:a16="http://schemas.microsoft.com/office/drawing/2014/main" id="{701819B3-0A00-9947-9342-A94D9D675ADA}"/>
              </a:ext>
            </a:extLst>
          </p:cNvPr>
          <p:cNvSpPr>
            <a:spLocks noGrp="1"/>
          </p:cNvSpPr>
          <p:nvPr>
            <p:ph type="title"/>
          </p:nvPr>
        </p:nvSpPr>
        <p:spPr/>
        <p:txBody>
          <a:bodyPr/>
          <a:lstStyle/>
          <a:p>
            <a:r>
              <a:rPr lang="en-US" dirty="0"/>
              <a:t>Does it matter?</a:t>
            </a:r>
          </a:p>
        </p:txBody>
      </p:sp>
      <p:sp>
        <p:nvSpPr>
          <p:cNvPr id="7" name="Rectangle 6">
            <a:extLst>
              <a:ext uri="{FF2B5EF4-FFF2-40B4-BE49-F238E27FC236}">
                <a16:creationId xmlns:a16="http://schemas.microsoft.com/office/drawing/2014/main" id="{57D4401C-324C-AE49-9703-AE7204D096E2}"/>
              </a:ext>
            </a:extLst>
          </p:cNvPr>
          <p:cNvSpPr/>
          <p:nvPr/>
        </p:nvSpPr>
        <p:spPr>
          <a:xfrm>
            <a:off x="1428261" y="5788040"/>
            <a:ext cx="9335477" cy="684803"/>
          </a:xfrm>
          <a:prstGeom prst="rect">
            <a:avLst/>
          </a:prstGeom>
        </p:spPr>
        <p:txBody>
          <a:bodyPr wrap="square">
            <a:spAutoFit/>
          </a:bodyPr>
          <a:lstStyle/>
          <a:p>
            <a:pPr marL="128588" indent="-128588">
              <a:buFont typeface="Arial" panose="020B0604020202020204" pitchFamily="34" charset="0"/>
              <a:buChar char="•"/>
              <a:defRPr/>
            </a:pPr>
            <a:r>
              <a:rPr lang="en-US" sz="1400" kern="0" dirty="0" err="1">
                <a:solidFill>
                  <a:prstClr val="black"/>
                </a:solidFill>
              </a:rPr>
              <a:t>Ramamoorthy</a:t>
            </a:r>
            <a:r>
              <a:rPr lang="en-US" sz="1400" kern="0" dirty="0">
                <a:solidFill>
                  <a:prstClr val="black"/>
                </a:solidFill>
              </a:rPr>
              <a:t> A, </a:t>
            </a:r>
            <a:r>
              <a:rPr lang="en-US" sz="1400" kern="0" dirty="0" err="1">
                <a:solidFill>
                  <a:prstClr val="black"/>
                </a:solidFill>
              </a:rPr>
              <a:t>Pacanowski</a:t>
            </a:r>
            <a:r>
              <a:rPr lang="en-US" sz="1400" kern="0" dirty="0">
                <a:solidFill>
                  <a:prstClr val="black"/>
                </a:solidFill>
              </a:rPr>
              <a:t> MA, Bull J, Zhang L. Racial/ethnic differences in drug disposition and response: review of recently approved drugs. Clinical Pharmacology &amp; Therapeutics. 2015 Mar;97(3):263-73</a:t>
            </a:r>
            <a:r>
              <a:rPr lang="en-US" sz="1000" kern="0" dirty="0">
                <a:solidFill>
                  <a:prstClr val="black"/>
                </a:solidFill>
              </a:rPr>
              <a:t>.</a:t>
            </a:r>
            <a:endParaRPr lang="en-US" sz="1000" kern="0" dirty="0">
              <a:solidFill>
                <a:prstClr val="black"/>
              </a:solidFill>
              <a:latin typeface="Invention"/>
            </a:endParaRPr>
          </a:p>
          <a:p>
            <a:pPr defTabSz="685800">
              <a:defRPr/>
            </a:pPr>
            <a:endParaRPr lang="en-US" sz="1050" kern="0" dirty="0">
              <a:solidFill>
                <a:prstClr val="black"/>
              </a:solidFill>
              <a:latin typeface="Invention"/>
            </a:endParaRPr>
          </a:p>
        </p:txBody>
      </p:sp>
      <p:graphicFrame>
        <p:nvGraphicFramePr>
          <p:cNvPr id="4" name="Table 7">
            <a:extLst>
              <a:ext uri="{FF2B5EF4-FFF2-40B4-BE49-F238E27FC236}">
                <a16:creationId xmlns:a16="http://schemas.microsoft.com/office/drawing/2014/main" id="{B352B0BF-148B-274E-B536-29EEC66076D3}"/>
              </a:ext>
            </a:extLst>
          </p:cNvPr>
          <p:cNvGraphicFramePr>
            <a:graphicFrameLocks noGrp="1"/>
          </p:cNvGraphicFramePr>
          <p:nvPr>
            <p:extLst>
              <p:ext uri="{D42A27DB-BD31-4B8C-83A1-F6EECF244321}">
                <p14:modId xmlns:p14="http://schemas.microsoft.com/office/powerpoint/2010/main" val="1035064995"/>
              </p:ext>
            </p:extLst>
          </p:nvPr>
        </p:nvGraphicFramePr>
        <p:xfrm>
          <a:off x="816429" y="2103391"/>
          <a:ext cx="11038113" cy="3650343"/>
        </p:xfrm>
        <a:graphic>
          <a:graphicData uri="http://schemas.openxmlformats.org/drawingml/2006/table">
            <a:tbl>
              <a:tblPr firstRow="1" bandRow="1">
                <a:tableStyleId>{7DF18680-E054-41AD-8BC1-D1AEF772440D}</a:tableStyleId>
              </a:tblPr>
              <a:tblGrid>
                <a:gridCol w="3167742">
                  <a:extLst>
                    <a:ext uri="{9D8B030D-6E8A-4147-A177-3AD203B41FA5}">
                      <a16:colId xmlns:a16="http://schemas.microsoft.com/office/drawing/2014/main" val="2859678379"/>
                    </a:ext>
                  </a:extLst>
                </a:gridCol>
                <a:gridCol w="2334986">
                  <a:extLst>
                    <a:ext uri="{9D8B030D-6E8A-4147-A177-3AD203B41FA5}">
                      <a16:colId xmlns:a16="http://schemas.microsoft.com/office/drawing/2014/main" val="512922117"/>
                    </a:ext>
                  </a:extLst>
                </a:gridCol>
                <a:gridCol w="5535385">
                  <a:extLst>
                    <a:ext uri="{9D8B030D-6E8A-4147-A177-3AD203B41FA5}">
                      <a16:colId xmlns:a16="http://schemas.microsoft.com/office/drawing/2014/main" val="2435261949"/>
                    </a:ext>
                  </a:extLst>
                </a:gridCol>
              </a:tblGrid>
              <a:tr h="800463">
                <a:tc>
                  <a:txBody>
                    <a:bodyPr/>
                    <a:lstStyle/>
                    <a:p>
                      <a:r>
                        <a:rPr lang="en-US" dirty="0"/>
                        <a:t>CONDITION/</a:t>
                      </a:r>
                      <a:br>
                        <a:rPr lang="en-US" dirty="0"/>
                      </a:br>
                      <a:r>
                        <a:rPr lang="en-US" dirty="0"/>
                        <a:t>TREATMENT</a:t>
                      </a:r>
                    </a:p>
                  </a:txBody>
                  <a:tcPr>
                    <a:solidFill>
                      <a:schemeClr val="accent1">
                        <a:lumMod val="50000"/>
                      </a:schemeClr>
                    </a:solidFill>
                  </a:tcPr>
                </a:tc>
                <a:tc>
                  <a:txBody>
                    <a:bodyPr/>
                    <a:lstStyle/>
                    <a:p>
                      <a:r>
                        <a:rPr lang="en-US" dirty="0"/>
                        <a:t>GEOGRAPHIC /ETHNIC</a:t>
                      </a:r>
                      <a:br>
                        <a:rPr lang="en-US" dirty="0"/>
                      </a:br>
                      <a:r>
                        <a:rPr lang="en-US" dirty="0"/>
                        <a:t>ANCESTRY</a:t>
                      </a:r>
                    </a:p>
                  </a:txBody>
                  <a:tcPr>
                    <a:solidFill>
                      <a:schemeClr val="accent1">
                        <a:lumMod val="50000"/>
                      </a:schemeClr>
                    </a:solidFill>
                  </a:tcPr>
                </a:tc>
                <a:tc>
                  <a:txBody>
                    <a:bodyPr/>
                    <a:lstStyle/>
                    <a:p>
                      <a:r>
                        <a:rPr lang="en-US" dirty="0"/>
                        <a:t>SUMMARY</a:t>
                      </a:r>
                    </a:p>
                  </a:txBody>
                  <a:tcPr>
                    <a:solidFill>
                      <a:schemeClr val="accent1">
                        <a:lumMod val="50000"/>
                      </a:schemeClr>
                    </a:solidFill>
                  </a:tcPr>
                </a:tc>
                <a:extLst>
                  <a:ext uri="{0D108BD9-81ED-4DB2-BD59-A6C34878D82A}">
                    <a16:rowId xmlns:a16="http://schemas.microsoft.com/office/drawing/2014/main" val="2194720872"/>
                  </a:ext>
                </a:extLst>
              </a:tr>
              <a:tr h="657224">
                <a:tc>
                  <a:txBody>
                    <a:bodyPr/>
                    <a:lstStyle/>
                    <a:p>
                      <a:r>
                        <a:rPr lang="en-US" dirty="0"/>
                        <a:t>Clopidogrel</a:t>
                      </a:r>
                      <a:br>
                        <a:rPr lang="en-US" dirty="0"/>
                      </a:br>
                      <a:r>
                        <a:rPr lang="en-US" dirty="0"/>
                        <a:t>(Antiplatelet therapy)</a:t>
                      </a:r>
                    </a:p>
                  </a:txBody>
                  <a:tcPr/>
                </a:tc>
                <a:tc>
                  <a:txBody>
                    <a:bodyPr/>
                    <a:lstStyle/>
                    <a:p>
                      <a:r>
                        <a:rPr lang="en-US" dirty="0"/>
                        <a:t>East Asians, Native Hawaiians</a:t>
                      </a:r>
                    </a:p>
                  </a:txBody>
                  <a:tcPr/>
                </a:tc>
                <a:tc>
                  <a:txBody>
                    <a:bodyPr/>
                    <a:lstStyle/>
                    <a:p>
                      <a:r>
                        <a:rPr lang="en-US" sz="1300" dirty="0"/>
                        <a:t>Genetic expression of cytochrome {CYP} enzyme result in less efficacy of anti-platelet therapies in persons with CYP2C19*2 or CYP2C19*3 allele; frequencies of these genetic variations higher in East Asians, Native Hawaiians, other Pacific Islanders</a:t>
                      </a:r>
                    </a:p>
                  </a:txBody>
                  <a:tcPr/>
                </a:tc>
                <a:extLst>
                  <a:ext uri="{0D108BD9-81ED-4DB2-BD59-A6C34878D82A}">
                    <a16:rowId xmlns:a16="http://schemas.microsoft.com/office/drawing/2014/main" val="1392534899"/>
                  </a:ext>
                </a:extLst>
              </a:tr>
              <a:tr h="800463">
                <a:tc>
                  <a:txBody>
                    <a:bodyPr/>
                    <a:lstStyle/>
                    <a:p>
                      <a:r>
                        <a:rPr lang="en-US" dirty="0"/>
                        <a:t>Carbamazepine</a:t>
                      </a:r>
                      <a:br>
                        <a:rPr lang="en-US" dirty="0"/>
                      </a:br>
                      <a:r>
                        <a:rPr lang="en-US" dirty="0"/>
                        <a:t>(treatment for seizures)</a:t>
                      </a:r>
                    </a:p>
                  </a:txBody>
                  <a:tcPr/>
                </a:tc>
                <a:tc>
                  <a:txBody>
                    <a:bodyPr/>
                    <a:lstStyle/>
                    <a:p>
                      <a:r>
                        <a:rPr lang="en-US" dirty="0"/>
                        <a:t>Asians</a:t>
                      </a:r>
                    </a:p>
                  </a:txBody>
                  <a:tcPr/>
                </a:tc>
                <a:tc>
                  <a:txBody>
                    <a:bodyPr/>
                    <a:lstStyle/>
                    <a:p>
                      <a:r>
                        <a:rPr lang="en-US" sz="1300" dirty="0"/>
                        <a:t>HLA allele B*1502 marker for Carbamazepine-induced Stevens-Johnson Syndrome and toxic epidermal necrolysis in Han Chinese; high frequency of this allele in many Asian populations; not found in Caucasian patients. FDA recommends genotyping Asians for the allele</a:t>
                      </a:r>
                    </a:p>
                  </a:txBody>
                  <a:tcPr/>
                </a:tc>
                <a:extLst>
                  <a:ext uri="{0D108BD9-81ED-4DB2-BD59-A6C34878D82A}">
                    <a16:rowId xmlns:a16="http://schemas.microsoft.com/office/drawing/2014/main" val="3411096416"/>
                  </a:ext>
                </a:extLst>
              </a:tr>
              <a:tr h="800463">
                <a:tc>
                  <a:txBody>
                    <a:bodyPr/>
                    <a:lstStyle/>
                    <a:p>
                      <a:r>
                        <a:rPr lang="en-US" dirty="0"/>
                        <a:t>Isosorbide dinitrate/hydralazine</a:t>
                      </a:r>
                      <a:br>
                        <a:rPr lang="en-US" dirty="0"/>
                      </a:br>
                      <a:r>
                        <a:rPr lang="en-US" dirty="0"/>
                        <a:t>(Antihypertensive therapy)</a:t>
                      </a:r>
                    </a:p>
                  </a:txBody>
                  <a:tcPr/>
                </a:tc>
                <a:tc>
                  <a:txBody>
                    <a:bodyPr/>
                    <a:lstStyle/>
                    <a:p>
                      <a:r>
                        <a:rPr lang="en-US" dirty="0"/>
                        <a:t>Blacks/African-Americans</a:t>
                      </a:r>
                    </a:p>
                  </a:txBody>
                  <a:tcPr/>
                </a:tc>
                <a:tc>
                  <a:txBody>
                    <a:bodyPr/>
                    <a:lstStyle/>
                    <a:p>
                      <a:r>
                        <a:rPr lang="en-US" sz="1300" dirty="0"/>
                        <a:t>This treatment of heart failure was indicated as an adjunct therapy to standard therapy in self-identified Black patients to improve survival and improve patient-reported functional status. Retrospective analyses suggested an effect on survival in Black patients but showing little evidence of an effect in White patients. </a:t>
                      </a:r>
                    </a:p>
                  </a:txBody>
                  <a:tcPr/>
                </a:tc>
                <a:extLst>
                  <a:ext uri="{0D108BD9-81ED-4DB2-BD59-A6C34878D82A}">
                    <a16:rowId xmlns:a16="http://schemas.microsoft.com/office/drawing/2014/main" val="3054930833"/>
                  </a:ext>
                </a:extLst>
              </a:tr>
            </a:tbl>
          </a:graphicData>
        </a:graphic>
      </p:graphicFrame>
      <p:sp>
        <p:nvSpPr>
          <p:cNvPr id="11" name="Footer Placeholder 4">
            <a:extLst>
              <a:ext uri="{FF2B5EF4-FFF2-40B4-BE49-F238E27FC236}">
                <a16:creationId xmlns:a16="http://schemas.microsoft.com/office/drawing/2014/main" id="{C90C641C-D9D3-CF46-8C75-3A5ACE08C7B7}"/>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64652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9CC349-469C-0548-84F5-066B733CA2CD}"/>
              </a:ext>
            </a:extLst>
          </p:cNvPr>
          <p:cNvSpPr>
            <a:spLocks noGrp="1"/>
          </p:cNvSpPr>
          <p:nvPr>
            <p:ph type="sldNum" sz="quarter" idx="12"/>
          </p:nvPr>
        </p:nvSpPr>
        <p:spPr/>
        <p:txBody>
          <a:bodyPr/>
          <a:lstStyle/>
          <a:p>
            <a:fld id="{9613E06C-BF75-C64F-BB3A-625D3BF6ECBE}" type="slidenum">
              <a:rPr lang="en-US" smtClean="0"/>
              <a:t>11</a:t>
            </a:fld>
            <a:endParaRPr lang="en-US" dirty="0"/>
          </a:p>
        </p:txBody>
      </p:sp>
      <p:sp>
        <p:nvSpPr>
          <p:cNvPr id="12" name="TextBox 11">
            <a:extLst>
              <a:ext uri="{FF2B5EF4-FFF2-40B4-BE49-F238E27FC236}">
                <a16:creationId xmlns:a16="http://schemas.microsoft.com/office/drawing/2014/main" id="{54D4209D-586C-8C4D-B08D-48396B8EC6B6}"/>
              </a:ext>
            </a:extLst>
          </p:cNvPr>
          <p:cNvSpPr txBox="1"/>
          <p:nvPr/>
        </p:nvSpPr>
        <p:spPr>
          <a:xfrm>
            <a:off x="7179739" y="1355778"/>
            <a:ext cx="4770197" cy="3570208"/>
          </a:xfrm>
          <a:prstGeom prst="rect">
            <a:avLst/>
          </a:prstGeom>
          <a:noFill/>
          <a:ln w="28575">
            <a:solidFill>
              <a:srgbClr val="B2C1CA"/>
            </a:solidFill>
          </a:ln>
        </p:spPr>
        <p:txBody>
          <a:bodyPr wrap="square" rtlCol="0">
            <a:spAutoFit/>
          </a:bodyPr>
          <a:lstStyle/>
          <a:p>
            <a:pPr marL="231775">
              <a:spcBef>
                <a:spcPts val="600"/>
              </a:spcBef>
              <a:spcAft>
                <a:spcPts val="600"/>
              </a:spcAft>
            </a:pPr>
            <a:r>
              <a:rPr lang="en-US" dirty="0">
                <a:latin typeface="Myriad Pro" panose="020B0503030403020204" pitchFamily="34" charset="0"/>
              </a:rPr>
              <a:t>Inclusive of invaluable contributions of &gt;50 workgroup members, representing:</a:t>
            </a:r>
          </a:p>
          <a:p>
            <a:pPr marL="465138" indent="-233363">
              <a:buClr>
                <a:srgbClr val="A70532"/>
              </a:buClr>
              <a:buFont typeface="Arial" panose="020B0604020202020204" pitchFamily="34" charset="0"/>
              <a:buChar char="•"/>
            </a:pPr>
            <a:r>
              <a:rPr lang="en-US" dirty="0">
                <a:latin typeface="Myriad Pro" panose="020B0503030403020204" pitchFamily="34" charset="0"/>
              </a:rPr>
              <a:t>Patients, Patient Advocates</a:t>
            </a:r>
          </a:p>
          <a:p>
            <a:pPr marL="465138" indent="-233363">
              <a:buClr>
                <a:srgbClr val="A70532"/>
              </a:buClr>
              <a:buFont typeface="Arial" panose="020B0604020202020204" pitchFamily="34" charset="0"/>
              <a:buChar char="•"/>
            </a:pPr>
            <a:r>
              <a:rPr lang="en-US" dirty="0">
                <a:latin typeface="Myriad Pro" panose="020B0503030403020204" pitchFamily="34" charset="0"/>
              </a:rPr>
              <a:t>Academia</a:t>
            </a:r>
          </a:p>
          <a:p>
            <a:pPr marL="465138" indent="-233363">
              <a:buClr>
                <a:srgbClr val="A70532"/>
              </a:buClr>
              <a:buFont typeface="Arial" panose="020B0604020202020204" pitchFamily="34" charset="0"/>
              <a:buChar char="•"/>
            </a:pPr>
            <a:r>
              <a:rPr lang="en-US" dirty="0">
                <a:latin typeface="Myriad Pro" panose="020B0503030403020204" pitchFamily="34" charset="0"/>
              </a:rPr>
              <a:t>Pharmaceutical companies</a:t>
            </a:r>
          </a:p>
          <a:p>
            <a:pPr marL="465138" indent="-233363">
              <a:buClr>
                <a:srgbClr val="A70532"/>
              </a:buClr>
              <a:buFont typeface="Arial" panose="020B0604020202020204" pitchFamily="34" charset="0"/>
              <a:buChar char="•"/>
            </a:pPr>
            <a:r>
              <a:rPr lang="en-US" dirty="0">
                <a:latin typeface="Myriad Pro" panose="020B0503030403020204" pitchFamily="34" charset="0"/>
              </a:rPr>
              <a:t>Medical device companies</a:t>
            </a:r>
          </a:p>
          <a:p>
            <a:pPr marL="465138" indent="-233363">
              <a:buClr>
                <a:srgbClr val="A70532"/>
              </a:buClr>
              <a:buFont typeface="Arial" panose="020B0604020202020204" pitchFamily="34" charset="0"/>
              <a:buChar char="•"/>
            </a:pPr>
            <a:r>
              <a:rPr lang="en-US" dirty="0">
                <a:latin typeface="Myriad Pro" panose="020B0503030403020204" pitchFamily="34" charset="0"/>
              </a:rPr>
              <a:t>CROs</a:t>
            </a:r>
          </a:p>
          <a:p>
            <a:pPr marL="465138" indent="-233363">
              <a:buClr>
                <a:srgbClr val="A70532"/>
              </a:buClr>
              <a:buFont typeface="Arial" panose="020B0604020202020204" pitchFamily="34" charset="0"/>
              <a:buChar char="•"/>
            </a:pPr>
            <a:r>
              <a:rPr lang="en-US" dirty="0">
                <a:latin typeface="Myriad Pro" panose="020B0503030403020204" pitchFamily="34" charset="0"/>
              </a:rPr>
              <a:t>Non-profit organizations</a:t>
            </a:r>
          </a:p>
          <a:p>
            <a:pPr marL="465138" indent="-233363">
              <a:buClr>
                <a:srgbClr val="A70532"/>
              </a:buClr>
              <a:buFont typeface="Arial" panose="020B0604020202020204" pitchFamily="34" charset="0"/>
              <a:buChar char="•"/>
            </a:pPr>
            <a:r>
              <a:rPr lang="en-US" dirty="0">
                <a:latin typeface="Myriad Pro" panose="020B0503030403020204" pitchFamily="34" charset="0"/>
              </a:rPr>
              <a:t>Trade associations</a:t>
            </a:r>
          </a:p>
          <a:p>
            <a:pPr marL="465138" indent="-233363">
              <a:buClr>
                <a:srgbClr val="A70532"/>
              </a:buClr>
              <a:buFont typeface="Arial" panose="020B0604020202020204" pitchFamily="34" charset="0"/>
              <a:buChar char="•"/>
            </a:pPr>
            <a:r>
              <a:rPr lang="en-US" dirty="0">
                <a:latin typeface="Myriad Pro" panose="020B0503030403020204" pitchFamily="34" charset="0"/>
              </a:rPr>
              <a:t>Government agencies</a:t>
            </a:r>
          </a:p>
          <a:p>
            <a:pPr marL="465138" indent="-233363">
              <a:buClr>
                <a:srgbClr val="A70532"/>
              </a:buClr>
              <a:buFont typeface="Arial" panose="020B0604020202020204" pitchFamily="34" charset="0"/>
              <a:buChar char="•"/>
            </a:pPr>
            <a:r>
              <a:rPr lang="en-US" dirty="0">
                <a:latin typeface="Myriad Pro" panose="020B0503030403020204" pitchFamily="34" charset="0"/>
              </a:rPr>
              <a:t>Research institutes</a:t>
            </a:r>
          </a:p>
          <a:p>
            <a:pPr marL="231775">
              <a:spcBef>
                <a:spcPts val="600"/>
              </a:spcBef>
            </a:pPr>
            <a:r>
              <a:rPr lang="en-US" dirty="0">
                <a:latin typeface="Myriad Pro" panose="020B0503030403020204" pitchFamily="34" charset="0"/>
              </a:rPr>
              <a:t>Each serving in their individual capacity.</a:t>
            </a:r>
          </a:p>
        </p:txBody>
      </p:sp>
      <p:sp>
        <p:nvSpPr>
          <p:cNvPr id="13" name="Title 1">
            <a:extLst>
              <a:ext uri="{FF2B5EF4-FFF2-40B4-BE49-F238E27FC236}">
                <a16:creationId xmlns:a16="http://schemas.microsoft.com/office/drawing/2014/main" id="{4C6D2030-9351-9749-A498-208AA83CA2EE}"/>
              </a:ext>
            </a:extLst>
          </p:cNvPr>
          <p:cNvSpPr>
            <a:spLocks noGrp="1"/>
          </p:cNvSpPr>
          <p:nvPr>
            <p:ph type="title"/>
          </p:nvPr>
        </p:nvSpPr>
        <p:spPr>
          <a:xfrm>
            <a:off x="686173" y="-1"/>
            <a:ext cx="10457427" cy="1025517"/>
          </a:xfrm>
        </p:spPr>
        <p:txBody>
          <a:bodyPr>
            <a:normAutofit/>
          </a:bodyPr>
          <a:lstStyle/>
          <a:p>
            <a:r>
              <a:rPr lang="en-US" dirty="0"/>
              <a:t>MRCT Center’s Guidance Document:</a:t>
            </a:r>
            <a:br>
              <a:rPr lang="en-US" dirty="0"/>
            </a:br>
            <a:r>
              <a:rPr lang="en-US" i="1" dirty="0"/>
              <a:t>Achieving Diversity, Inclusion, and Equity in Clinical Research </a:t>
            </a:r>
            <a:endParaRPr lang="en-US" dirty="0"/>
          </a:p>
        </p:txBody>
      </p:sp>
      <p:pic>
        <p:nvPicPr>
          <p:cNvPr id="9" name="Picture 8">
            <a:extLst>
              <a:ext uri="{FF2B5EF4-FFF2-40B4-BE49-F238E27FC236}">
                <a16:creationId xmlns:a16="http://schemas.microsoft.com/office/drawing/2014/main" id="{115CE8DB-F96B-474C-9041-36918817D46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67179" y="2416727"/>
            <a:ext cx="2955752" cy="3825092"/>
          </a:xfrm>
          <a:prstGeom prst="rect">
            <a:avLst/>
          </a:prstGeom>
        </p:spPr>
      </p:pic>
      <p:sp>
        <p:nvSpPr>
          <p:cNvPr id="10" name="TextBox 9">
            <a:extLst>
              <a:ext uri="{FF2B5EF4-FFF2-40B4-BE49-F238E27FC236}">
                <a16:creationId xmlns:a16="http://schemas.microsoft.com/office/drawing/2014/main" id="{17370C34-4070-0B4D-BAEC-82B6EDBABC9F}"/>
              </a:ext>
            </a:extLst>
          </p:cNvPr>
          <p:cNvSpPr txBox="1"/>
          <p:nvPr/>
        </p:nvSpPr>
        <p:spPr>
          <a:xfrm>
            <a:off x="686173" y="1360988"/>
            <a:ext cx="6648215" cy="800219"/>
          </a:xfrm>
          <a:prstGeom prst="rect">
            <a:avLst/>
          </a:prstGeom>
          <a:noFill/>
        </p:spPr>
        <p:txBody>
          <a:bodyPr wrap="square" rtlCol="0">
            <a:spAutoFit/>
          </a:bodyPr>
          <a:lstStyle/>
          <a:p>
            <a:pPr marL="234950" indent="-234950">
              <a:lnSpc>
                <a:spcPct val="90000"/>
              </a:lnSpc>
              <a:spcBef>
                <a:spcPts val="600"/>
              </a:spcBef>
              <a:spcAft>
                <a:spcPts val="600"/>
              </a:spcAft>
              <a:buClr>
                <a:srgbClr val="C00000"/>
              </a:buClr>
              <a:buFont typeface="Arial" panose="020B0604020202020204" pitchFamily="34" charset="0"/>
              <a:buChar char="•"/>
            </a:pPr>
            <a:r>
              <a:rPr lang="en-US" sz="2000" dirty="0">
                <a:latin typeface="Myriad Pro" panose="020B0503030403020204" pitchFamily="34" charset="0"/>
              </a:rPr>
              <a:t>Multi-stakeholder contributions and consensus</a:t>
            </a:r>
          </a:p>
          <a:p>
            <a:pPr marL="234950" indent="-234950">
              <a:lnSpc>
                <a:spcPct val="90000"/>
              </a:lnSpc>
              <a:spcBef>
                <a:spcPts val="600"/>
              </a:spcBef>
              <a:spcAft>
                <a:spcPts val="600"/>
              </a:spcAft>
              <a:buClr>
                <a:srgbClr val="C00000"/>
              </a:buClr>
              <a:buFont typeface="Arial" panose="020B0604020202020204" pitchFamily="34" charset="0"/>
              <a:buChar char="•"/>
            </a:pPr>
            <a:r>
              <a:rPr lang="en-US" sz="2000" dirty="0">
                <a:latin typeface="Myriad Pro" panose="020B0503030403020204" pitchFamily="34" charset="0"/>
              </a:rPr>
              <a:t>Practical and actionable recommendations</a:t>
            </a:r>
          </a:p>
        </p:txBody>
      </p:sp>
      <p:sp>
        <p:nvSpPr>
          <p:cNvPr id="4" name="Rectangle 3">
            <a:extLst>
              <a:ext uri="{FF2B5EF4-FFF2-40B4-BE49-F238E27FC236}">
                <a16:creationId xmlns:a16="http://schemas.microsoft.com/office/drawing/2014/main" id="{AF87A70E-3E59-D24F-9FEB-12A44168CC69}"/>
              </a:ext>
            </a:extLst>
          </p:cNvPr>
          <p:cNvSpPr/>
          <p:nvPr/>
        </p:nvSpPr>
        <p:spPr>
          <a:xfrm>
            <a:off x="686173" y="2466513"/>
            <a:ext cx="3017922" cy="2185214"/>
          </a:xfrm>
          <a:prstGeom prst="rect">
            <a:avLst/>
          </a:prstGeom>
        </p:spPr>
        <p:txBody>
          <a:bodyPr wrap="square">
            <a:spAutoFit/>
          </a:bodyPr>
          <a:lstStyle/>
          <a:p>
            <a:pPr marL="234950" indent="-234950">
              <a:lnSpc>
                <a:spcPct val="90000"/>
              </a:lnSpc>
              <a:spcBef>
                <a:spcPts val="600"/>
              </a:spcBef>
              <a:spcAft>
                <a:spcPts val="600"/>
              </a:spcAft>
              <a:buClr>
                <a:srgbClr val="C00000"/>
              </a:buClr>
              <a:buFont typeface="Arial" panose="020B0604020202020204" pitchFamily="34" charset="0"/>
              <a:buChar char="•"/>
            </a:pPr>
            <a:r>
              <a:rPr lang="en-US" sz="2000" dirty="0">
                <a:latin typeface="Myriad Pro" panose="020B0503030403020204" pitchFamily="34" charset="0"/>
              </a:rPr>
              <a:t>Accountability section considers how each stakeholder can change the paradigm</a:t>
            </a:r>
          </a:p>
          <a:p>
            <a:pPr marL="234950" indent="-234950">
              <a:lnSpc>
                <a:spcPct val="90000"/>
              </a:lnSpc>
              <a:spcBef>
                <a:spcPts val="600"/>
              </a:spcBef>
              <a:spcAft>
                <a:spcPts val="600"/>
              </a:spcAft>
              <a:buClr>
                <a:srgbClr val="C00000"/>
              </a:buClr>
              <a:buFont typeface="Arial" panose="020B0604020202020204" pitchFamily="34" charset="0"/>
              <a:buChar char="•"/>
            </a:pPr>
            <a:r>
              <a:rPr lang="en-US" sz="2000" dirty="0">
                <a:latin typeface="Myriad Pro" panose="020B0503030403020204" pitchFamily="34" charset="0"/>
              </a:rPr>
              <a:t>Toolkit provides adaptable resources not easily found elsewhere</a:t>
            </a:r>
          </a:p>
        </p:txBody>
      </p:sp>
      <p:sp>
        <p:nvSpPr>
          <p:cNvPr id="11" name="Rectangle 10">
            <a:extLst>
              <a:ext uri="{FF2B5EF4-FFF2-40B4-BE49-F238E27FC236}">
                <a16:creationId xmlns:a16="http://schemas.microsoft.com/office/drawing/2014/main" id="{03840A46-6AE4-FC48-A1E7-3BE67F6CA4C7}"/>
              </a:ext>
            </a:extLst>
          </p:cNvPr>
          <p:cNvSpPr/>
          <p:nvPr/>
        </p:nvSpPr>
        <p:spPr>
          <a:xfrm>
            <a:off x="7149263" y="5447540"/>
            <a:ext cx="4853573" cy="369332"/>
          </a:xfrm>
          <a:prstGeom prst="rect">
            <a:avLst/>
          </a:prstGeom>
        </p:spPr>
        <p:txBody>
          <a:bodyPr wrap="none">
            <a:spAutoFit/>
          </a:bodyPr>
          <a:lstStyle/>
          <a:p>
            <a:r>
              <a:rPr lang="en-US" dirty="0">
                <a:solidFill>
                  <a:srgbClr val="002C49"/>
                </a:solidFill>
                <a:hlinkClick r:id="rId4">
                  <a:extLst>
                    <a:ext uri="{A12FA001-AC4F-418D-AE19-62706E023703}">
                      <ahyp:hlinkClr xmlns:ahyp="http://schemas.microsoft.com/office/drawing/2018/hyperlinkcolor" val="tx"/>
                    </a:ext>
                  </a:extLst>
                </a:hlinkClick>
              </a:rPr>
              <a:t>https://mrctcenter.org/diversity-in-clinical-trials/</a:t>
            </a:r>
            <a:r>
              <a:rPr lang="en-US" dirty="0">
                <a:solidFill>
                  <a:srgbClr val="002C49"/>
                </a:solidFill>
              </a:rPr>
              <a:t>  </a:t>
            </a:r>
          </a:p>
        </p:txBody>
      </p:sp>
      <p:pic>
        <p:nvPicPr>
          <p:cNvPr id="1026" name="Picture 2">
            <a:extLst>
              <a:ext uri="{FF2B5EF4-FFF2-40B4-BE49-F238E27FC236}">
                <a16:creationId xmlns:a16="http://schemas.microsoft.com/office/drawing/2014/main" id="{8F3FC8BF-8714-674C-BFDB-96D41B673A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9263" y="5862077"/>
            <a:ext cx="1308745" cy="550252"/>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4">
            <a:extLst>
              <a:ext uri="{FF2B5EF4-FFF2-40B4-BE49-F238E27FC236}">
                <a16:creationId xmlns:a16="http://schemas.microsoft.com/office/drawing/2014/main" id="{79C663A5-1DFA-714F-A2A1-CFF544A4D935}"/>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362598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9ECC1-4312-C24B-8B70-0ED81C28B51E}"/>
              </a:ext>
            </a:extLst>
          </p:cNvPr>
          <p:cNvSpPr>
            <a:spLocks noGrp="1"/>
          </p:cNvSpPr>
          <p:nvPr>
            <p:ph idx="1"/>
          </p:nvPr>
        </p:nvSpPr>
        <p:spPr>
          <a:xfrm>
            <a:off x="717647" y="1191986"/>
            <a:ext cx="11059822" cy="5045528"/>
          </a:xfrm>
        </p:spPr>
        <p:txBody>
          <a:bodyPr>
            <a:normAutofit/>
          </a:bodyPr>
          <a:lstStyle/>
          <a:p>
            <a:pPr>
              <a:lnSpc>
                <a:spcPct val="110000"/>
              </a:lnSpc>
              <a:spcBef>
                <a:spcPts val="1600"/>
              </a:spcBef>
            </a:pPr>
            <a:r>
              <a:rPr lang="en-US" sz="2000" dirty="0">
                <a:solidFill>
                  <a:schemeClr val="tx1"/>
                </a:solidFill>
              </a:rPr>
              <a:t>Data should include those populations affected by the condition or disease and/or those intended to use the intervention being studied.</a:t>
            </a:r>
          </a:p>
          <a:p>
            <a:pPr>
              <a:lnSpc>
                <a:spcPct val="110000"/>
              </a:lnSpc>
              <a:spcBef>
                <a:spcPts val="1600"/>
              </a:spcBef>
            </a:pPr>
            <a:r>
              <a:rPr lang="en-US" sz="2000" dirty="0">
                <a:solidFill>
                  <a:schemeClr val="tx1"/>
                </a:solidFill>
              </a:rPr>
              <a:t>It starts with building trust through public and community engagement: the process of doing the work is important as is the product of the work. </a:t>
            </a:r>
          </a:p>
          <a:p>
            <a:pPr>
              <a:lnSpc>
                <a:spcPct val="110000"/>
              </a:lnSpc>
              <a:spcBef>
                <a:spcPts val="1600"/>
              </a:spcBef>
            </a:pPr>
            <a:r>
              <a:rPr lang="en-US" sz="2000" dirty="0">
                <a:solidFill>
                  <a:schemeClr val="tx1"/>
                </a:solidFill>
              </a:rPr>
              <a:t>Clinical trials should:</a:t>
            </a:r>
          </a:p>
          <a:p>
            <a:pPr lvl="1">
              <a:lnSpc>
                <a:spcPct val="110000"/>
              </a:lnSpc>
            </a:pPr>
            <a:r>
              <a:rPr lang="en-US" sz="2000" dirty="0">
                <a:solidFill>
                  <a:schemeClr val="tx1"/>
                </a:solidFill>
              </a:rPr>
              <a:t>address questions of importance to the community</a:t>
            </a:r>
          </a:p>
          <a:p>
            <a:pPr lvl="1">
              <a:lnSpc>
                <a:spcPct val="110000"/>
              </a:lnSpc>
            </a:pPr>
            <a:r>
              <a:rPr lang="en-US" sz="2000" dirty="0">
                <a:solidFill>
                  <a:schemeClr val="tx1"/>
                </a:solidFill>
              </a:rPr>
              <a:t>be designed with study outcomes that people care about</a:t>
            </a:r>
          </a:p>
          <a:p>
            <a:pPr lvl="1">
              <a:lnSpc>
                <a:spcPct val="110000"/>
              </a:lnSpc>
            </a:pPr>
            <a:r>
              <a:rPr lang="en-US" sz="2000" dirty="0">
                <a:solidFill>
                  <a:schemeClr val="tx1"/>
                </a:solidFill>
              </a:rPr>
              <a:t>use language and words that people understand</a:t>
            </a:r>
          </a:p>
          <a:p>
            <a:pPr lvl="1">
              <a:lnSpc>
                <a:spcPct val="110000"/>
              </a:lnSpc>
            </a:pPr>
            <a:r>
              <a:rPr lang="en-US" sz="2000" dirty="0">
                <a:solidFill>
                  <a:schemeClr val="tx1"/>
                </a:solidFill>
              </a:rPr>
              <a:t>be conducted in ways that decrease burden for the participants, and</a:t>
            </a:r>
          </a:p>
          <a:p>
            <a:pPr lvl="1">
              <a:lnSpc>
                <a:spcPct val="110000"/>
              </a:lnSpc>
            </a:pPr>
            <a:r>
              <a:rPr lang="en-US" sz="2000" dirty="0">
                <a:solidFill>
                  <a:schemeClr val="tx1"/>
                </a:solidFill>
              </a:rPr>
              <a:t>communicate results to the communities affected.</a:t>
            </a:r>
          </a:p>
          <a:p>
            <a:pPr>
              <a:lnSpc>
                <a:spcPct val="110000"/>
              </a:lnSpc>
              <a:spcBef>
                <a:spcPts val="1600"/>
              </a:spcBef>
            </a:pPr>
            <a:r>
              <a:rPr lang="en-US" sz="2000" dirty="0">
                <a:solidFill>
                  <a:schemeClr val="tx1"/>
                </a:solidFill>
              </a:rPr>
              <a:t>Organizations, institutions, and individuals need to hold each other accountable—and help each other be successful—at every stage.</a:t>
            </a:r>
          </a:p>
        </p:txBody>
      </p:sp>
      <p:sp>
        <p:nvSpPr>
          <p:cNvPr id="4" name="Title 3">
            <a:extLst>
              <a:ext uri="{FF2B5EF4-FFF2-40B4-BE49-F238E27FC236}">
                <a16:creationId xmlns:a16="http://schemas.microsoft.com/office/drawing/2014/main" id="{D0D6AC1B-5F41-2B40-86D3-4D554B868A26}"/>
              </a:ext>
            </a:extLst>
          </p:cNvPr>
          <p:cNvSpPr>
            <a:spLocks noGrp="1"/>
          </p:cNvSpPr>
          <p:nvPr>
            <p:ph type="title"/>
          </p:nvPr>
        </p:nvSpPr>
        <p:spPr>
          <a:xfrm>
            <a:off x="589055" y="19633"/>
            <a:ext cx="11712478" cy="1000897"/>
          </a:xfrm>
        </p:spPr>
        <p:txBody>
          <a:bodyPr>
            <a:normAutofit/>
          </a:bodyPr>
          <a:lstStyle/>
          <a:p>
            <a:r>
              <a:rPr lang="en-US" dirty="0"/>
              <a:t>Inclusion and equity in research start with evidence, information, and trust </a:t>
            </a:r>
          </a:p>
        </p:txBody>
      </p:sp>
      <p:sp>
        <p:nvSpPr>
          <p:cNvPr id="6" name="Slide Number Placeholder 5">
            <a:extLst>
              <a:ext uri="{FF2B5EF4-FFF2-40B4-BE49-F238E27FC236}">
                <a16:creationId xmlns:a16="http://schemas.microsoft.com/office/drawing/2014/main" id="{BC5BAE60-957A-1844-B88D-9A22A6F218C1}"/>
              </a:ext>
            </a:extLst>
          </p:cNvPr>
          <p:cNvSpPr>
            <a:spLocks noGrp="1"/>
          </p:cNvSpPr>
          <p:nvPr>
            <p:ph type="sldNum" sz="quarter" idx="12"/>
          </p:nvPr>
        </p:nvSpPr>
        <p:spPr/>
        <p:txBody>
          <a:bodyPr/>
          <a:lstStyle/>
          <a:p>
            <a:fld id="{9613E06C-BF75-C64F-BB3A-625D3BF6ECBE}" type="slidenum">
              <a:rPr lang="en-US" smtClean="0"/>
              <a:t>12</a:t>
            </a:fld>
            <a:endParaRPr lang="en-US" dirty="0"/>
          </a:p>
        </p:txBody>
      </p:sp>
      <p:sp>
        <p:nvSpPr>
          <p:cNvPr id="9" name="Footer Placeholder 4">
            <a:extLst>
              <a:ext uri="{FF2B5EF4-FFF2-40B4-BE49-F238E27FC236}">
                <a16:creationId xmlns:a16="http://schemas.microsoft.com/office/drawing/2014/main" id="{786A28BC-5F8D-D847-88B0-E6EC68F06E4C}"/>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414782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E820-ED4B-7246-AB0D-8CCE68DB570A}"/>
              </a:ext>
            </a:extLst>
          </p:cNvPr>
          <p:cNvSpPr>
            <a:spLocks noGrp="1"/>
          </p:cNvSpPr>
          <p:nvPr>
            <p:ph type="title"/>
          </p:nvPr>
        </p:nvSpPr>
        <p:spPr>
          <a:xfrm>
            <a:off x="686172" y="1"/>
            <a:ext cx="11505827" cy="982422"/>
          </a:xfrm>
        </p:spPr>
        <p:txBody>
          <a:bodyPr wrap="square" anchor="ctr">
            <a:normAutofit/>
          </a:bodyPr>
          <a:lstStyle/>
          <a:p>
            <a:r>
              <a:rPr lang="en-US" dirty="0"/>
              <a:t>Diversity exists across many dimensions</a:t>
            </a:r>
          </a:p>
        </p:txBody>
      </p:sp>
      <p:sp>
        <p:nvSpPr>
          <p:cNvPr id="3" name="TextBox 2">
            <a:extLst>
              <a:ext uri="{FF2B5EF4-FFF2-40B4-BE49-F238E27FC236}">
                <a16:creationId xmlns:a16="http://schemas.microsoft.com/office/drawing/2014/main" id="{1A343485-4AFA-9948-B46C-D7D90771C4CD}"/>
              </a:ext>
            </a:extLst>
          </p:cNvPr>
          <p:cNvSpPr txBox="1"/>
          <p:nvPr/>
        </p:nvSpPr>
        <p:spPr>
          <a:xfrm>
            <a:off x="1007707" y="1603773"/>
            <a:ext cx="5088293" cy="461665"/>
          </a:xfrm>
          <a:prstGeom prst="rect">
            <a:avLst/>
          </a:prstGeom>
          <a:noFill/>
        </p:spPr>
        <p:txBody>
          <a:bodyPr wrap="square" rtlCol="0">
            <a:spAutoFit/>
          </a:bodyPr>
          <a:lstStyle/>
          <a:p>
            <a:r>
              <a:rPr lang="en-US" sz="2400" dirty="0">
                <a:latin typeface="Myriad Pro" panose="020B0503030403020204" pitchFamily="34" charset="0"/>
              </a:rPr>
              <a:t>Diversity requires a broad definition</a:t>
            </a:r>
          </a:p>
        </p:txBody>
      </p:sp>
      <p:sp>
        <p:nvSpPr>
          <p:cNvPr id="10" name="Rectangle 9">
            <a:extLst>
              <a:ext uri="{FF2B5EF4-FFF2-40B4-BE49-F238E27FC236}">
                <a16:creationId xmlns:a16="http://schemas.microsoft.com/office/drawing/2014/main" id="{AAD8BC21-4C95-4643-BD3F-5315156236D0}"/>
              </a:ext>
            </a:extLst>
          </p:cNvPr>
          <p:cNvSpPr/>
          <p:nvPr/>
        </p:nvSpPr>
        <p:spPr>
          <a:xfrm>
            <a:off x="6718852" y="4682855"/>
            <a:ext cx="4949688" cy="1200329"/>
          </a:xfrm>
          <a:prstGeom prst="rect">
            <a:avLst/>
          </a:prstGeom>
        </p:spPr>
        <p:txBody>
          <a:bodyPr wrap="square">
            <a:spAutoFit/>
          </a:bodyPr>
          <a:lstStyle/>
          <a:p>
            <a:r>
              <a:rPr lang="en-US" dirty="0">
                <a:latin typeface="Myriad Pro" panose="020B0503030403020204" pitchFamily="34" charset="0"/>
              </a:rPr>
              <a:t>Understanding diversity requires an appreciation of intersectionality:</a:t>
            </a:r>
          </a:p>
          <a:p>
            <a:r>
              <a:rPr lang="en-US" dirty="0">
                <a:latin typeface="Myriad Pro" panose="020B0503030403020204" pitchFamily="34" charset="0"/>
              </a:rPr>
              <a:t>dimensions of diversity are not independent variables.</a:t>
            </a:r>
          </a:p>
        </p:txBody>
      </p:sp>
      <p:sp>
        <p:nvSpPr>
          <p:cNvPr id="13" name="Slide Number Placeholder 2">
            <a:extLst>
              <a:ext uri="{FF2B5EF4-FFF2-40B4-BE49-F238E27FC236}">
                <a16:creationId xmlns:a16="http://schemas.microsoft.com/office/drawing/2014/main" id="{0E82F3A1-B69E-1D41-A3C4-B2946D14516F}"/>
              </a:ext>
            </a:extLst>
          </p:cNvPr>
          <p:cNvSpPr txBox="1">
            <a:spLocks/>
          </p:cNvSpPr>
          <p:nvPr/>
        </p:nvSpPr>
        <p:spPr>
          <a:xfrm>
            <a:off x="9483484" y="6412329"/>
            <a:ext cx="171390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13E06C-BF75-C64F-BB3A-625D3BF6ECBE}" type="slidenum">
              <a:rPr lang="en-US" smtClean="0"/>
              <a:pPr/>
              <a:t>13</a:t>
            </a:fld>
            <a:endParaRPr lang="en-US" dirty="0"/>
          </a:p>
        </p:txBody>
      </p:sp>
      <p:sp>
        <p:nvSpPr>
          <p:cNvPr id="4" name="Slide Number Placeholder 3">
            <a:extLst>
              <a:ext uri="{FF2B5EF4-FFF2-40B4-BE49-F238E27FC236}">
                <a16:creationId xmlns:a16="http://schemas.microsoft.com/office/drawing/2014/main" id="{339C154D-BD26-654A-AF9A-7DD8F96DA31C}"/>
              </a:ext>
            </a:extLst>
          </p:cNvPr>
          <p:cNvSpPr>
            <a:spLocks noGrp="1"/>
          </p:cNvSpPr>
          <p:nvPr>
            <p:ph type="sldNum" sz="quarter" idx="12"/>
          </p:nvPr>
        </p:nvSpPr>
        <p:spPr/>
        <p:txBody>
          <a:bodyPr/>
          <a:lstStyle/>
          <a:p>
            <a:fld id="{9613E06C-BF75-C64F-BB3A-625D3BF6ECBE}" type="slidenum">
              <a:rPr lang="en-US" smtClean="0"/>
              <a:t>13</a:t>
            </a:fld>
            <a:endParaRPr lang="en-US" dirty="0"/>
          </a:p>
        </p:txBody>
      </p:sp>
      <p:sp>
        <p:nvSpPr>
          <p:cNvPr id="6" name="Rectangle 5">
            <a:extLst>
              <a:ext uri="{FF2B5EF4-FFF2-40B4-BE49-F238E27FC236}">
                <a16:creationId xmlns:a16="http://schemas.microsoft.com/office/drawing/2014/main" id="{B8B2AB25-3729-4648-99F7-8F385F2D05D2}"/>
              </a:ext>
            </a:extLst>
          </p:cNvPr>
          <p:cNvSpPr/>
          <p:nvPr/>
        </p:nvSpPr>
        <p:spPr>
          <a:xfrm>
            <a:off x="7934237" y="1267696"/>
            <a:ext cx="553792" cy="672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D02BA419-EA26-4941-A179-8E195353805B}"/>
              </a:ext>
            </a:extLst>
          </p:cNvPr>
          <p:cNvSpPr>
            <a:spLocks/>
          </p:cNvSpPr>
          <p:nvPr/>
        </p:nvSpPr>
        <p:spPr>
          <a:xfrm rot="5400000">
            <a:off x="1072174" y="2344717"/>
            <a:ext cx="1188720" cy="1097280"/>
          </a:xfrm>
          <a:prstGeom prst="hexagon">
            <a:avLst/>
          </a:prstGeom>
          <a:solidFill>
            <a:srgbClr val="E25A83"/>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Race</a:t>
            </a:r>
          </a:p>
        </p:txBody>
      </p:sp>
      <p:sp>
        <p:nvSpPr>
          <p:cNvPr id="14" name="Hexagon 13">
            <a:extLst>
              <a:ext uri="{FF2B5EF4-FFF2-40B4-BE49-F238E27FC236}">
                <a16:creationId xmlns:a16="http://schemas.microsoft.com/office/drawing/2014/main" id="{B5BB57B9-189C-2A44-A02A-CF51DD6C3F87}"/>
              </a:ext>
            </a:extLst>
          </p:cNvPr>
          <p:cNvSpPr>
            <a:spLocks/>
          </p:cNvSpPr>
          <p:nvPr/>
        </p:nvSpPr>
        <p:spPr>
          <a:xfrm rot="5400000">
            <a:off x="2256018" y="2344717"/>
            <a:ext cx="1188720" cy="1097280"/>
          </a:xfrm>
          <a:prstGeom prst="hexagon">
            <a:avLst/>
          </a:prstGeom>
          <a:solidFill>
            <a:srgbClr val="3C8D66"/>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Ethnicity</a:t>
            </a:r>
          </a:p>
        </p:txBody>
      </p:sp>
      <p:sp>
        <p:nvSpPr>
          <p:cNvPr id="15" name="Hexagon 14">
            <a:extLst>
              <a:ext uri="{FF2B5EF4-FFF2-40B4-BE49-F238E27FC236}">
                <a16:creationId xmlns:a16="http://schemas.microsoft.com/office/drawing/2014/main" id="{D90D9918-F8FD-694A-9803-7DFE13DAAD93}"/>
              </a:ext>
            </a:extLst>
          </p:cNvPr>
          <p:cNvSpPr>
            <a:spLocks/>
          </p:cNvSpPr>
          <p:nvPr/>
        </p:nvSpPr>
        <p:spPr>
          <a:xfrm rot="5400000">
            <a:off x="1667158" y="3322459"/>
            <a:ext cx="1188720" cy="1097280"/>
          </a:xfrm>
          <a:prstGeom prst="hexagon">
            <a:avLst/>
          </a:prstGeom>
          <a:solidFill>
            <a:srgbClr val="5B90C0"/>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Ancestry</a:t>
            </a:r>
          </a:p>
        </p:txBody>
      </p:sp>
      <p:sp>
        <p:nvSpPr>
          <p:cNvPr id="16" name="Hexagon 15">
            <a:extLst>
              <a:ext uri="{FF2B5EF4-FFF2-40B4-BE49-F238E27FC236}">
                <a16:creationId xmlns:a16="http://schemas.microsoft.com/office/drawing/2014/main" id="{99DC5EC8-7C3D-3344-A546-313738BB38B6}"/>
              </a:ext>
            </a:extLst>
          </p:cNvPr>
          <p:cNvSpPr>
            <a:spLocks/>
          </p:cNvSpPr>
          <p:nvPr/>
        </p:nvSpPr>
        <p:spPr>
          <a:xfrm rot="5400000">
            <a:off x="2858893" y="3322460"/>
            <a:ext cx="1188720" cy="1097280"/>
          </a:xfrm>
          <a:prstGeom prst="hexagon">
            <a:avLst/>
          </a:prstGeom>
          <a:solidFill>
            <a:srgbClr val="56CF71"/>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Age</a:t>
            </a:r>
          </a:p>
        </p:txBody>
      </p:sp>
      <p:sp>
        <p:nvSpPr>
          <p:cNvPr id="17" name="Hexagon 16">
            <a:extLst>
              <a:ext uri="{FF2B5EF4-FFF2-40B4-BE49-F238E27FC236}">
                <a16:creationId xmlns:a16="http://schemas.microsoft.com/office/drawing/2014/main" id="{13F7AFA2-0724-214A-AD09-AB426C9E8D57}"/>
              </a:ext>
            </a:extLst>
          </p:cNvPr>
          <p:cNvSpPr>
            <a:spLocks/>
          </p:cNvSpPr>
          <p:nvPr/>
        </p:nvSpPr>
        <p:spPr>
          <a:xfrm rot="5400000">
            <a:off x="3439862" y="2322701"/>
            <a:ext cx="1188720" cy="1097280"/>
          </a:xfrm>
          <a:prstGeom prst="hexagon">
            <a:avLst/>
          </a:prstGeom>
          <a:solidFill>
            <a:srgbClr val="848EDD"/>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Sex</a:t>
            </a:r>
          </a:p>
        </p:txBody>
      </p:sp>
      <p:sp>
        <p:nvSpPr>
          <p:cNvPr id="18" name="Hexagon 17">
            <a:extLst>
              <a:ext uri="{FF2B5EF4-FFF2-40B4-BE49-F238E27FC236}">
                <a16:creationId xmlns:a16="http://schemas.microsoft.com/office/drawing/2014/main" id="{2C37FFC0-4FC3-BB41-BFB7-27C20CBB27A8}"/>
              </a:ext>
            </a:extLst>
          </p:cNvPr>
          <p:cNvSpPr>
            <a:spLocks/>
          </p:cNvSpPr>
          <p:nvPr/>
        </p:nvSpPr>
        <p:spPr>
          <a:xfrm rot="5400000">
            <a:off x="4031036" y="3322459"/>
            <a:ext cx="1188720" cy="1097280"/>
          </a:xfrm>
          <a:prstGeom prst="hexagon">
            <a:avLst/>
          </a:prstGeom>
          <a:solidFill>
            <a:srgbClr val="080C10"/>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Social</a:t>
            </a:r>
          </a:p>
          <a:p>
            <a:pPr algn="ctr"/>
            <a:r>
              <a:rPr lang="en-US" sz="1400" dirty="0"/>
              <a:t>Determinants </a:t>
            </a:r>
          </a:p>
          <a:p>
            <a:pPr algn="ctr"/>
            <a:r>
              <a:rPr lang="en-US" sz="1400" dirty="0"/>
              <a:t>Of Health</a:t>
            </a:r>
          </a:p>
        </p:txBody>
      </p:sp>
      <p:sp>
        <p:nvSpPr>
          <p:cNvPr id="20" name="Hexagon 19">
            <a:extLst>
              <a:ext uri="{FF2B5EF4-FFF2-40B4-BE49-F238E27FC236}">
                <a16:creationId xmlns:a16="http://schemas.microsoft.com/office/drawing/2014/main" id="{CC439BDD-3BCE-714D-BC38-A35D40BFEB06}"/>
              </a:ext>
            </a:extLst>
          </p:cNvPr>
          <p:cNvSpPr>
            <a:spLocks/>
          </p:cNvSpPr>
          <p:nvPr/>
        </p:nvSpPr>
        <p:spPr>
          <a:xfrm rot="5400000">
            <a:off x="2256018" y="4293963"/>
            <a:ext cx="1188720" cy="1097280"/>
          </a:xfrm>
          <a:prstGeom prst="hexagon">
            <a:avLst/>
          </a:prstGeom>
          <a:solidFill>
            <a:srgbClr val="7B3F6F"/>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Genetics</a:t>
            </a:r>
          </a:p>
        </p:txBody>
      </p:sp>
      <p:sp>
        <p:nvSpPr>
          <p:cNvPr id="21" name="Hexagon 20">
            <a:extLst>
              <a:ext uri="{FF2B5EF4-FFF2-40B4-BE49-F238E27FC236}">
                <a16:creationId xmlns:a16="http://schemas.microsoft.com/office/drawing/2014/main" id="{9B927C8B-5008-5646-8772-D663B3BFA9A4}"/>
              </a:ext>
            </a:extLst>
          </p:cNvPr>
          <p:cNvSpPr>
            <a:spLocks/>
          </p:cNvSpPr>
          <p:nvPr/>
        </p:nvSpPr>
        <p:spPr>
          <a:xfrm rot="5400000">
            <a:off x="1072174" y="4293723"/>
            <a:ext cx="1188720" cy="1097280"/>
          </a:xfrm>
          <a:prstGeom prst="hexagon">
            <a:avLst/>
          </a:prstGeom>
          <a:solidFill>
            <a:srgbClr val="776C56"/>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Co-</a:t>
            </a:r>
          </a:p>
          <a:p>
            <a:pPr algn="ctr"/>
            <a:r>
              <a:rPr lang="en-US" sz="1400" dirty="0"/>
              <a:t>morbidities</a:t>
            </a:r>
          </a:p>
        </p:txBody>
      </p:sp>
      <p:sp>
        <p:nvSpPr>
          <p:cNvPr id="19" name="Hexagon 18">
            <a:extLst>
              <a:ext uri="{FF2B5EF4-FFF2-40B4-BE49-F238E27FC236}">
                <a16:creationId xmlns:a16="http://schemas.microsoft.com/office/drawing/2014/main" id="{C8D2624B-FA14-9044-99FE-1FEE757740B9}"/>
              </a:ext>
            </a:extLst>
          </p:cNvPr>
          <p:cNvSpPr>
            <a:spLocks/>
          </p:cNvSpPr>
          <p:nvPr/>
        </p:nvSpPr>
        <p:spPr>
          <a:xfrm rot="5400000">
            <a:off x="3439862" y="4289578"/>
            <a:ext cx="1188720" cy="1097280"/>
          </a:xfrm>
          <a:prstGeom prst="hexagon">
            <a:avLst/>
          </a:prstGeom>
          <a:solidFill>
            <a:srgbClr val="EBEDD4"/>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solidFill>
                  <a:sysClr val="windowText" lastClr="000000"/>
                </a:solidFill>
              </a:rPr>
              <a:t>Concurrent</a:t>
            </a:r>
          </a:p>
          <a:p>
            <a:pPr algn="ctr"/>
            <a:r>
              <a:rPr lang="en-US" sz="1400" dirty="0">
                <a:solidFill>
                  <a:sysClr val="windowText" lastClr="000000"/>
                </a:solidFill>
              </a:rPr>
              <a:t>Medications</a:t>
            </a:r>
          </a:p>
        </p:txBody>
      </p:sp>
      <p:sp>
        <p:nvSpPr>
          <p:cNvPr id="22" name="Hexagon 21">
            <a:extLst>
              <a:ext uri="{FF2B5EF4-FFF2-40B4-BE49-F238E27FC236}">
                <a16:creationId xmlns:a16="http://schemas.microsoft.com/office/drawing/2014/main" id="{1D2CF4E2-7646-A04E-9FEA-439BC2F04812}"/>
              </a:ext>
            </a:extLst>
          </p:cNvPr>
          <p:cNvSpPr>
            <a:spLocks/>
          </p:cNvSpPr>
          <p:nvPr/>
        </p:nvSpPr>
        <p:spPr>
          <a:xfrm rot="5400000">
            <a:off x="4623705" y="2322701"/>
            <a:ext cx="1188720" cy="1097280"/>
          </a:xfrm>
          <a:prstGeom prst="hexagon">
            <a:avLst/>
          </a:prstGeom>
          <a:solidFill>
            <a:srgbClr val="F0E075"/>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solidFill>
                  <a:sysClr val="windowText" lastClr="000000"/>
                </a:solidFill>
              </a:rPr>
              <a:t>Gender</a:t>
            </a:r>
          </a:p>
        </p:txBody>
      </p:sp>
      <p:sp>
        <p:nvSpPr>
          <p:cNvPr id="23" name="Hexagon 22">
            <a:extLst>
              <a:ext uri="{FF2B5EF4-FFF2-40B4-BE49-F238E27FC236}">
                <a16:creationId xmlns:a16="http://schemas.microsoft.com/office/drawing/2014/main" id="{A6E5FDB5-592C-CF48-A68B-7D6ADF87ACE7}"/>
              </a:ext>
            </a:extLst>
          </p:cNvPr>
          <p:cNvSpPr>
            <a:spLocks/>
          </p:cNvSpPr>
          <p:nvPr/>
        </p:nvSpPr>
        <p:spPr>
          <a:xfrm rot="5400000">
            <a:off x="5205613" y="3322459"/>
            <a:ext cx="1188720" cy="1097280"/>
          </a:xfrm>
          <a:prstGeom prst="hexagon">
            <a:avLst/>
          </a:prstGeom>
          <a:solidFill>
            <a:srgbClr val="7CE3EC"/>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300" dirty="0">
                <a:solidFill>
                  <a:sysClr val="windowText" lastClr="000000"/>
                </a:solidFill>
              </a:rPr>
              <a:t>Environmental</a:t>
            </a:r>
          </a:p>
          <a:p>
            <a:pPr algn="ctr"/>
            <a:r>
              <a:rPr lang="en-US" sz="1300" dirty="0">
                <a:solidFill>
                  <a:sysClr val="windowText" lastClr="000000"/>
                </a:solidFill>
              </a:rPr>
              <a:t>Factors</a:t>
            </a:r>
          </a:p>
        </p:txBody>
      </p:sp>
      <p:sp>
        <p:nvSpPr>
          <p:cNvPr id="24" name="Hexagon 23">
            <a:extLst>
              <a:ext uri="{FF2B5EF4-FFF2-40B4-BE49-F238E27FC236}">
                <a16:creationId xmlns:a16="http://schemas.microsoft.com/office/drawing/2014/main" id="{B2C59359-2320-0D4D-8EDA-5118A17E2C7D}"/>
              </a:ext>
            </a:extLst>
          </p:cNvPr>
          <p:cNvSpPr>
            <a:spLocks/>
          </p:cNvSpPr>
          <p:nvPr/>
        </p:nvSpPr>
        <p:spPr>
          <a:xfrm rot="5400000">
            <a:off x="4623705" y="4310973"/>
            <a:ext cx="1188720" cy="1097280"/>
          </a:xfrm>
          <a:prstGeom prst="hexagon">
            <a:avLst/>
          </a:prstGeom>
          <a:solidFill>
            <a:srgbClr val="384E8B"/>
          </a:solidFill>
          <a:ln w="28575">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rIns="0" rtlCol="0" anchor="ctr"/>
          <a:lstStyle/>
          <a:p>
            <a:pPr algn="ctr"/>
            <a:r>
              <a:rPr lang="en-US" sz="1400" dirty="0"/>
              <a:t>Other</a:t>
            </a:r>
          </a:p>
        </p:txBody>
      </p:sp>
      <p:pic>
        <p:nvPicPr>
          <p:cNvPr id="25" name="Picture 24" descr="Diagram&#10;&#10;Description automatically generated">
            <a:extLst>
              <a:ext uri="{FF2B5EF4-FFF2-40B4-BE49-F238E27FC236}">
                <a16:creationId xmlns:a16="http://schemas.microsoft.com/office/drawing/2014/main" id="{E7A38E33-5320-144D-BE5F-26B429AF26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7967" y="1581753"/>
            <a:ext cx="4378840" cy="2727498"/>
          </a:xfrm>
          <a:prstGeom prst="rect">
            <a:avLst/>
          </a:prstGeom>
        </p:spPr>
      </p:pic>
      <p:sp>
        <p:nvSpPr>
          <p:cNvPr id="28" name="Footer Placeholder 4">
            <a:extLst>
              <a:ext uri="{FF2B5EF4-FFF2-40B4-BE49-F238E27FC236}">
                <a16:creationId xmlns:a16="http://schemas.microsoft.com/office/drawing/2014/main" id="{C96F1430-317E-FA4A-8C09-893A15346A7B}"/>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37305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3026965-9170-9F4F-A99E-35220FFF0C8E}"/>
              </a:ext>
            </a:extLst>
          </p:cNvPr>
          <p:cNvSpPr/>
          <p:nvPr/>
        </p:nvSpPr>
        <p:spPr>
          <a:xfrm>
            <a:off x="0" y="94458"/>
            <a:ext cx="12192000" cy="580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634AB11E-F32E-E34D-9B4F-B1749B79C4C2}"/>
              </a:ext>
            </a:extLst>
          </p:cNvPr>
          <p:cNvSpPr>
            <a:spLocks noGrp="1"/>
          </p:cNvSpPr>
          <p:nvPr>
            <p:ph type="title"/>
          </p:nvPr>
        </p:nvSpPr>
        <p:spPr>
          <a:xfrm>
            <a:off x="594739" y="0"/>
            <a:ext cx="11002522" cy="1325563"/>
          </a:xfrm>
        </p:spPr>
        <p:txBody>
          <a:bodyPr/>
          <a:lstStyle/>
          <a:p>
            <a:r>
              <a:rPr lang="en-US" dirty="0"/>
              <a:t>Many factors impact response to interventions and medicinal products</a:t>
            </a:r>
          </a:p>
        </p:txBody>
      </p:sp>
      <p:sp>
        <p:nvSpPr>
          <p:cNvPr id="9" name="Slide Number Placeholder 3">
            <a:extLst>
              <a:ext uri="{FF2B5EF4-FFF2-40B4-BE49-F238E27FC236}">
                <a16:creationId xmlns:a16="http://schemas.microsoft.com/office/drawing/2014/main" id="{1C0B5ECD-BD40-684A-8247-34E8FD7F910C}"/>
              </a:ext>
            </a:extLst>
          </p:cNvPr>
          <p:cNvSpPr>
            <a:spLocks noGrp="1"/>
          </p:cNvSpPr>
          <p:nvPr>
            <p:ph type="sldNum" sz="quarter" idx="12"/>
          </p:nvPr>
        </p:nvSpPr>
        <p:spPr>
          <a:xfrm>
            <a:off x="9483484" y="6412329"/>
            <a:ext cx="1713904" cy="365125"/>
          </a:xfrm>
        </p:spPr>
        <p:txBody>
          <a:bodyPr/>
          <a:lstStyle/>
          <a:p>
            <a:fld id="{9613E06C-BF75-C64F-BB3A-625D3BF6ECBE}" type="slidenum">
              <a:rPr lang="en-US" smtClean="0"/>
              <a:t>14</a:t>
            </a:fld>
            <a:endParaRPr lang="en-US" dirty="0"/>
          </a:p>
        </p:txBody>
      </p:sp>
      <p:pic>
        <p:nvPicPr>
          <p:cNvPr id="4" name="Picture 3">
            <a:extLst>
              <a:ext uri="{FF2B5EF4-FFF2-40B4-BE49-F238E27FC236}">
                <a16:creationId xmlns:a16="http://schemas.microsoft.com/office/drawing/2014/main" id="{4E1EF922-6348-1143-97BD-6CDFBFC43E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663" y="1420021"/>
            <a:ext cx="11358563" cy="4519581"/>
          </a:xfrm>
          <a:prstGeom prst="rect">
            <a:avLst/>
          </a:prstGeom>
        </p:spPr>
      </p:pic>
      <p:sp>
        <p:nvSpPr>
          <p:cNvPr id="10" name="Footer Placeholder 4">
            <a:extLst>
              <a:ext uri="{FF2B5EF4-FFF2-40B4-BE49-F238E27FC236}">
                <a16:creationId xmlns:a16="http://schemas.microsoft.com/office/drawing/2014/main" id="{56B5849E-BEF8-BF4B-A306-1567A6971789}"/>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47714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2618EF-0060-B841-A7EF-B2D621D36239}"/>
              </a:ext>
            </a:extLst>
          </p:cNvPr>
          <p:cNvSpPr>
            <a:spLocks noGrp="1"/>
          </p:cNvSpPr>
          <p:nvPr>
            <p:ph type="title"/>
          </p:nvPr>
        </p:nvSpPr>
        <p:spPr/>
        <p:txBody>
          <a:bodyPr/>
          <a:lstStyle/>
          <a:p>
            <a:r>
              <a:rPr lang="en-US" b="0" dirty="0"/>
              <a:t>Broadening Engagement</a:t>
            </a:r>
          </a:p>
        </p:txBody>
      </p:sp>
      <p:sp>
        <p:nvSpPr>
          <p:cNvPr id="5" name="Slide Number Placeholder 4">
            <a:extLst>
              <a:ext uri="{FF2B5EF4-FFF2-40B4-BE49-F238E27FC236}">
                <a16:creationId xmlns:a16="http://schemas.microsoft.com/office/drawing/2014/main" id="{7C124A34-2393-CA44-A1FA-506999A71367}"/>
              </a:ext>
            </a:extLst>
          </p:cNvPr>
          <p:cNvSpPr>
            <a:spLocks noGrp="1"/>
          </p:cNvSpPr>
          <p:nvPr>
            <p:ph type="sldNum" sz="quarter" idx="12"/>
          </p:nvPr>
        </p:nvSpPr>
        <p:spPr/>
        <p:txBody>
          <a:bodyPr/>
          <a:lstStyle/>
          <a:p>
            <a:fld id="{9613E06C-BF75-C64F-BB3A-625D3BF6ECBE}" type="slidenum">
              <a:rPr lang="en-US" smtClean="0"/>
              <a:t>15</a:t>
            </a:fld>
            <a:endParaRPr lang="en-US" dirty="0"/>
          </a:p>
        </p:txBody>
      </p:sp>
    </p:spTree>
    <p:extLst>
      <p:ext uri="{BB962C8B-B14F-4D97-AF65-F5344CB8AC3E}">
        <p14:creationId xmlns:p14="http://schemas.microsoft.com/office/powerpoint/2010/main" val="7602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3AB0DC-BF8F-6043-AD02-27321DC91895}"/>
              </a:ext>
            </a:extLst>
          </p:cNvPr>
          <p:cNvSpPr/>
          <p:nvPr/>
        </p:nvSpPr>
        <p:spPr>
          <a:xfrm>
            <a:off x="0" y="993690"/>
            <a:ext cx="12186446" cy="5864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A9E15-DDCD-4D42-92F2-3D4A33C13749}"/>
              </a:ext>
            </a:extLst>
          </p:cNvPr>
          <p:cNvSpPr>
            <a:spLocks noGrp="1"/>
          </p:cNvSpPr>
          <p:nvPr>
            <p:ph type="title"/>
          </p:nvPr>
        </p:nvSpPr>
        <p:spPr>
          <a:xfrm>
            <a:off x="724337" y="-17963"/>
            <a:ext cx="10539768" cy="973507"/>
          </a:xfrm>
        </p:spPr>
        <p:txBody>
          <a:bodyPr>
            <a:normAutofit/>
          </a:bodyPr>
          <a:lstStyle/>
          <a:p>
            <a:pPr>
              <a:defRPr/>
            </a:pPr>
            <a:r>
              <a:rPr lang="en-US" dirty="0"/>
              <a:t>Barriers: Every stakeholder can take responsibility</a:t>
            </a:r>
          </a:p>
        </p:txBody>
      </p:sp>
      <p:sp>
        <p:nvSpPr>
          <p:cNvPr id="19" name="Rounded Rectangle 18">
            <a:extLst>
              <a:ext uri="{FF2B5EF4-FFF2-40B4-BE49-F238E27FC236}">
                <a16:creationId xmlns:a16="http://schemas.microsoft.com/office/drawing/2014/main" id="{169DBBED-6412-7241-A158-D10F05A43297}"/>
              </a:ext>
            </a:extLst>
          </p:cNvPr>
          <p:cNvSpPr/>
          <p:nvPr/>
        </p:nvSpPr>
        <p:spPr>
          <a:xfrm>
            <a:off x="976393" y="1290638"/>
            <a:ext cx="5326795" cy="2066924"/>
          </a:xfrm>
          <a:prstGeom prst="roundRect">
            <a:avLst/>
          </a:prstGeom>
          <a:solidFill>
            <a:schemeClr val="bg1"/>
          </a:solidFill>
          <a:ln w="57150">
            <a:solidFill>
              <a:srgbClr val="365CA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lvl="1">
              <a:defRPr/>
            </a:pPr>
            <a:r>
              <a:rPr lang="en-US" sz="2000" b="1" dirty="0">
                <a:solidFill>
                  <a:srgbClr val="365CA5"/>
                </a:solidFill>
              </a:rPr>
              <a:t>Sponsors/Institutions/Sites/Regulators</a:t>
            </a:r>
          </a:p>
          <a:p>
            <a:pPr lvl="1">
              <a:defRPr/>
            </a:pPr>
            <a:endParaRPr lang="en-US" sz="700" dirty="0">
              <a:solidFill>
                <a:schemeClr val="tx1"/>
              </a:solidFill>
              <a:cs typeface="Calibri" panose="020F0502020204030204" pitchFamily="34" charset="0"/>
            </a:endParaRPr>
          </a:p>
          <a:p>
            <a:pPr marL="640064" lvl="1" indent="-182875">
              <a:buFont typeface="Arial" panose="020B0604020202020204" pitchFamily="34" charset="0"/>
              <a:buChar char="•"/>
              <a:defRPr/>
            </a:pPr>
            <a:r>
              <a:rPr lang="en-US" sz="1600" dirty="0">
                <a:solidFill>
                  <a:schemeClr val="tx1"/>
                </a:solidFill>
                <a:cs typeface="Calibri" panose="020F0502020204030204" pitchFamily="34" charset="0"/>
              </a:rPr>
              <a:t>Early and authentic engagement with community and others </a:t>
            </a:r>
            <a:endParaRPr lang="en-US" sz="1600" dirty="0">
              <a:solidFill>
                <a:schemeClr val="tx1"/>
              </a:solidFill>
            </a:endParaRPr>
          </a:p>
          <a:p>
            <a:pPr marL="640064" lvl="1" indent="-182875">
              <a:buFont typeface="Arial" panose="020B0604020202020204" pitchFamily="34" charset="0"/>
              <a:buChar char="•"/>
              <a:defRPr/>
            </a:pPr>
            <a:r>
              <a:rPr lang="en-US" sz="1600" dirty="0">
                <a:solidFill>
                  <a:schemeClr val="tx1"/>
                </a:solidFill>
                <a:cs typeface="Calibri" panose="020F0502020204030204" pitchFamily="34" charset="0"/>
              </a:rPr>
              <a:t>Recruit, train, and support a diverse workforce</a:t>
            </a:r>
            <a:endParaRPr lang="en-US" sz="1600" dirty="0">
              <a:solidFill>
                <a:schemeClr val="tx1"/>
              </a:solidFill>
            </a:endParaRPr>
          </a:p>
          <a:p>
            <a:pPr marL="640064" lvl="1" indent="-182875">
              <a:buFont typeface="Arial" panose="020B0604020202020204" pitchFamily="34" charset="0"/>
              <a:buChar char="•"/>
              <a:defRPr/>
            </a:pPr>
            <a:r>
              <a:rPr lang="en-US" sz="1600" dirty="0">
                <a:solidFill>
                  <a:schemeClr val="tx1"/>
                </a:solidFill>
                <a:cs typeface="Calibri" panose="020F0502020204030204" pitchFamily="34" charset="0"/>
              </a:rPr>
              <a:t>Plan for inclusion in trial time and cost/budget</a:t>
            </a:r>
            <a:endParaRPr lang="en-US" sz="1600" dirty="0">
              <a:solidFill>
                <a:schemeClr val="tx1"/>
              </a:solidFill>
            </a:endParaRPr>
          </a:p>
          <a:p>
            <a:pPr marL="640064" lvl="1" indent="-182875">
              <a:buFont typeface="Arial" panose="020B0604020202020204" pitchFamily="34" charset="0"/>
              <a:buChar char="•"/>
              <a:defRPr/>
            </a:pPr>
            <a:r>
              <a:rPr lang="en-US" sz="1600" dirty="0">
                <a:solidFill>
                  <a:schemeClr val="tx1"/>
                </a:solidFill>
                <a:cs typeface="Calibri" panose="020F0502020204030204" pitchFamily="34" charset="0"/>
              </a:rPr>
              <a:t>Navigate differing regulatory expectations and proactively plan for appropriate representation</a:t>
            </a:r>
            <a:endParaRPr lang="en-US" sz="1600" dirty="0">
              <a:solidFill>
                <a:schemeClr val="tx1"/>
              </a:solidFill>
            </a:endParaRPr>
          </a:p>
        </p:txBody>
      </p:sp>
      <p:pic>
        <p:nvPicPr>
          <p:cNvPr id="82947" name="Picture 19">
            <a:extLst>
              <a:ext uri="{FF2B5EF4-FFF2-40B4-BE49-F238E27FC236}">
                <a16:creationId xmlns:a16="http://schemas.microsoft.com/office/drawing/2014/main" id="{254AE8DE-8F60-7443-AEBD-9F35EA894A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9833" r="6647" b="6540"/>
          <a:stretch>
            <a:fillRect/>
          </a:stretch>
        </p:blipFill>
        <p:spPr bwMode="auto">
          <a:xfrm>
            <a:off x="176760" y="1697257"/>
            <a:ext cx="1411288"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a:extLst>
              <a:ext uri="{FF2B5EF4-FFF2-40B4-BE49-F238E27FC236}">
                <a16:creationId xmlns:a16="http://schemas.microsoft.com/office/drawing/2014/main" id="{2325CC05-FEB9-0E47-ACCB-61906E75768D}"/>
              </a:ext>
            </a:extLst>
          </p:cNvPr>
          <p:cNvSpPr/>
          <p:nvPr/>
        </p:nvSpPr>
        <p:spPr>
          <a:xfrm>
            <a:off x="724337" y="3622804"/>
            <a:ext cx="5578851" cy="2651760"/>
          </a:xfrm>
          <a:prstGeom prst="roundRect">
            <a:avLst/>
          </a:prstGeom>
          <a:solidFill>
            <a:schemeClr val="bg1"/>
          </a:solidFill>
          <a:ln w="57150">
            <a:solidFill>
              <a:srgbClr val="365CA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lvl="1">
              <a:defRPr/>
            </a:pPr>
            <a:r>
              <a:rPr lang="en-US" sz="2000" b="1" dirty="0">
                <a:solidFill>
                  <a:srgbClr val="365CA5"/>
                </a:solidFill>
              </a:rPr>
              <a:t>Investigators/Referring Physicians/ Staff</a:t>
            </a:r>
          </a:p>
          <a:p>
            <a:pPr lvl="1">
              <a:defRPr/>
            </a:pPr>
            <a:endParaRPr lang="en-US" sz="700" b="1" dirty="0">
              <a:solidFill>
                <a:srgbClr val="365CA5"/>
              </a:solidFill>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Help define scientific utility of inclusion</a:t>
            </a:r>
            <a:endParaRPr lang="en-US" sz="1600" dirty="0">
              <a:solidFill>
                <a:schemeClr val="tx1"/>
              </a:solidFill>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Refine eligibility criteria to those scientifically or ethically justified</a:t>
            </a:r>
            <a:endParaRPr lang="en-US" sz="1600" dirty="0">
              <a:solidFill>
                <a:schemeClr val="tx1"/>
              </a:solidFill>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Provide accurate site feasibility assessments</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Plan for adequate staffing and time</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Develop recruitment and retention strategies</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Provide cultural competence and implicit bias training for all staff</a:t>
            </a:r>
          </a:p>
        </p:txBody>
      </p:sp>
      <p:pic>
        <p:nvPicPr>
          <p:cNvPr id="82949" name="Picture 21">
            <a:extLst>
              <a:ext uri="{FF2B5EF4-FFF2-40B4-BE49-F238E27FC236}">
                <a16:creationId xmlns:a16="http://schemas.microsoft.com/office/drawing/2014/main" id="{AAE3B0C6-EBFA-9D4A-802A-20A10FFC6E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5704" r="9561" b="11900"/>
          <a:stretch>
            <a:fillRect/>
          </a:stretch>
        </p:blipFill>
        <p:spPr bwMode="auto">
          <a:xfrm>
            <a:off x="297410" y="4638673"/>
            <a:ext cx="11699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22">
            <a:extLst>
              <a:ext uri="{FF2B5EF4-FFF2-40B4-BE49-F238E27FC236}">
                <a16:creationId xmlns:a16="http://schemas.microsoft.com/office/drawing/2014/main" id="{B0297C6D-4973-FE46-BE34-D6E056B77CED}"/>
              </a:ext>
            </a:extLst>
          </p:cNvPr>
          <p:cNvSpPr/>
          <p:nvPr/>
        </p:nvSpPr>
        <p:spPr>
          <a:xfrm>
            <a:off x="6940213" y="1290638"/>
            <a:ext cx="4751388" cy="2066925"/>
          </a:xfrm>
          <a:prstGeom prst="roundRect">
            <a:avLst/>
          </a:prstGeom>
          <a:solidFill>
            <a:schemeClr val="bg1"/>
          </a:solidFill>
          <a:ln w="57150">
            <a:solidFill>
              <a:srgbClr val="365CA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lvl="1">
              <a:defRPr/>
            </a:pPr>
            <a:r>
              <a:rPr lang="en-US" sz="2000" b="1" dirty="0">
                <a:solidFill>
                  <a:srgbClr val="365CA5"/>
                </a:solidFill>
              </a:rPr>
              <a:t>Protocol/Trial Designers</a:t>
            </a:r>
          </a:p>
          <a:p>
            <a:pPr marL="1028681" lvl="1" indent="-571492">
              <a:buFont typeface="Arial" panose="020B0604020202020204" pitchFamily="34" charset="0"/>
              <a:buChar char="•"/>
              <a:defRPr/>
            </a:pPr>
            <a:endParaRPr lang="en-US" sz="700" dirty="0">
              <a:solidFill>
                <a:schemeClr val="tx1"/>
              </a:solidFill>
              <a:cs typeface="Calibri" panose="020F0502020204030204" pitchFamily="34" charset="0"/>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Use best available data standards</a:t>
            </a:r>
            <a:endParaRPr lang="en-US" sz="1600" dirty="0">
              <a:solidFill>
                <a:schemeClr val="tx1"/>
              </a:solidFill>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Standardize data collection and reporting to the extent possible</a:t>
            </a:r>
            <a:endParaRPr lang="en-US" sz="1600" dirty="0">
              <a:solidFill>
                <a:schemeClr val="tx1"/>
              </a:solidFill>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Provide transparent analyses plans</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Utilize best practices in conduct</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Deploy decentralized and hybrid trials</a:t>
            </a:r>
            <a:endParaRPr lang="en-US" sz="1351" dirty="0">
              <a:solidFill>
                <a:schemeClr val="tx1"/>
              </a:solidFill>
              <a:cs typeface="Calibri" panose="020F0502020204030204" pitchFamily="34" charset="0"/>
            </a:endParaRPr>
          </a:p>
        </p:txBody>
      </p:sp>
      <p:pic>
        <p:nvPicPr>
          <p:cNvPr id="82951" name="Picture 23">
            <a:extLst>
              <a:ext uri="{FF2B5EF4-FFF2-40B4-BE49-F238E27FC236}">
                <a16:creationId xmlns:a16="http://schemas.microsoft.com/office/drawing/2014/main" id="{80CDC2D4-56FC-5644-9045-F9546F1B45D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8685" t="3218" r="6807" b="3935"/>
          <a:stretch>
            <a:fillRect/>
          </a:stretch>
        </p:blipFill>
        <p:spPr bwMode="auto">
          <a:xfrm>
            <a:off x="6768763" y="1981331"/>
            <a:ext cx="1033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a:extLst>
              <a:ext uri="{FF2B5EF4-FFF2-40B4-BE49-F238E27FC236}">
                <a16:creationId xmlns:a16="http://schemas.microsoft.com/office/drawing/2014/main" id="{E21E4FFF-FEC3-2E4C-9A78-20B228884B6B}"/>
              </a:ext>
            </a:extLst>
          </p:cNvPr>
          <p:cNvSpPr/>
          <p:nvPr/>
        </p:nvSpPr>
        <p:spPr>
          <a:xfrm>
            <a:off x="6940213" y="3622804"/>
            <a:ext cx="4751388" cy="2651760"/>
          </a:xfrm>
          <a:prstGeom prst="roundRect">
            <a:avLst/>
          </a:prstGeom>
          <a:solidFill>
            <a:schemeClr val="bg1"/>
          </a:solidFill>
          <a:ln w="57150">
            <a:solidFill>
              <a:srgbClr val="365CA5"/>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anchor="ctr"/>
          <a:lstStyle/>
          <a:p>
            <a:pPr lvl="1">
              <a:defRPr/>
            </a:pPr>
            <a:r>
              <a:rPr lang="en-US" sz="2000" b="1" dirty="0">
                <a:solidFill>
                  <a:srgbClr val="365CA5"/>
                </a:solidFill>
              </a:rPr>
              <a:t>Patients/Advocates/Communities</a:t>
            </a:r>
          </a:p>
          <a:p>
            <a:pPr marL="1028681" lvl="1" indent="-571492">
              <a:buFont typeface="Arial" panose="020B0604020202020204" pitchFamily="34" charset="0"/>
              <a:buChar char="•"/>
              <a:defRPr/>
            </a:pPr>
            <a:endParaRPr lang="en-US" sz="700" dirty="0">
              <a:solidFill>
                <a:schemeClr val="tx1"/>
              </a:solidFill>
              <a:cs typeface="Calibri" panose="020F0502020204030204" pitchFamily="34" charset="0"/>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Improve awareness</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Seek access</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Request study design and research procedures be less burdensome</a:t>
            </a:r>
            <a:endParaRPr lang="en-US" sz="1600" dirty="0">
              <a:solidFill>
                <a:schemeClr val="tx1"/>
              </a:solidFill>
            </a:endParaRP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Provide input on logistics of trial conduct</a:t>
            </a:r>
          </a:p>
          <a:p>
            <a:pPr marL="914377" lvl="1" indent="-182875">
              <a:buFont typeface="Arial" panose="020B0604020202020204" pitchFamily="34" charset="0"/>
              <a:buChar char="•"/>
              <a:defRPr/>
            </a:pPr>
            <a:r>
              <a:rPr lang="en-US" sz="1600" dirty="0">
                <a:solidFill>
                  <a:schemeClr val="tx1"/>
                </a:solidFill>
                <a:cs typeface="Calibri" panose="020F0502020204030204" pitchFamily="34" charset="0"/>
              </a:rPr>
              <a:t>Speak about mistrust</a:t>
            </a:r>
            <a:endParaRPr lang="en-US" sz="1600" dirty="0">
              <a:solidFill>
                <a:schemeClr val="tx1"/>
              </a:solidFill>
            </a:endParaRPr>
          </a:p>
        </p:txBody>
      </p:sp>
      <p:pic>
        <p:nvPicPr>
          <p:cNvPr id="82953" name="Picture 25">
            <a:extLst>
              <a:ext uri="{FF2B5EF4-FFF2-40B4-BE49-F238E27FC236}">
                <a16:creationId xmlns:a16="http://schemas.microsoft.com/office/drawing/2014/main" id="{2DD05E65-C001-5A42-BE8C-A5B8F137DC3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t="6430" r="3497" b="5482"/>
          <a:stretch>
            <a:fillRect/>
          </a:stretch>
        </p:blipFill>
        <p:spPr bwMode="auto">
          <a:xfrm>
            <a:off x="6516351" y="4649917"/>
            <a:ext cx="1320800" cy="125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C654DA0-DBD6-E548-B44E-4ADC15FEBEC4}"/>
              </a:ext>
            </a:extLst>
          </p:cNvPr>
          <p:cNvSpPr>
            <a:spLocks noGrp="1"/>
          </p:cNvSpPr>
          <p:nvPr>
            <p:ph type="sldNum" sz="quarter" idx="12"/>
          </p:nvPr>
        </p:nvSpPr>
        <p:spPr/>
        <p:txBody>
          <a:bodyPr/>
          <a:lstStyle/>
          <a:p>
            <a:fld id="{9613E06C-BF75-C64F-BB3A-625D3BF6ECBE}" type="slidenum">
              <a:rPr lang="en-US" smtClean="0"/>
              <a:t>16</a:t>
            </a:fld>
            <a:endParaRPr lang="en-US" dirty="0"/>
          </a:p>
        </p:txBody>
      </p:sp>
    </p:spTree>
    <p:extLst>
      <p:ext uri="{BB962C8B-B14F-4D97-AF65-F5344CB8AC3E}">
        <p14:creationId xmlns:p14="http://schemas.microsoft.com/office/powerpoint/2010/main" val="349891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436317-C11E-6946-B371-D2F59A2C7482}"/>
              </a:ext>
            </a:extLst>
          </p:cNvPr>
          <p:cNvSpPr>
            <a:spLocks noGrp="1"/>
          </p:cNvSpPr>
          <p:nvPr>
            <p:ph type="sldNum" sz="quarter" idx="12"/>
          </p:nvPr>
        </p:nvSpPr>
        <p:spPr/>
        <p:txBody>
          <a:bodyPr/>
          <a:lstStyle/>
          <a:p>
            <a:fld id="{9613E06C-BF75-C64F-BB3A-625D3BF6ECBE}" type="slidenum">
              <a:rPr lang="en-US" smtClean="0"/>
              <a:t>17</a:t>
            </a:fld>
            <a:endParaRPr lang="en-US" dirty="0"/>
          </a:p>
        </p:txBody>
      </p:sp>
      <p:sp>
        <p:nvSpPr>
          <p:cNvPr id="6" name="Title 5">
            <a:extLst>
              <a:ext uri="{FF2B5EF4-FFF2-40B4-BE49-F238E27FC236}">
                <a16:creationId xmlns:a16="http://schemas.microsoft.com/office/drawing/2014/main" id="{3868AA27-7145-AA4E-A0A3-9183BE17734D}"/>
              </a:ext>
            </a:extLst>
          </p:cNvPr>
          <p:cNvSpPr>
            <a:spLocks noGrp="1"/>
          </p:cNvSpPr>
          <p:nvPr>
            <p:ph type="title"/>
          </p:nvPr>
        </p:nvSpPr>
        <p:spPr>
          <a:xfrm>
            <a:off x="610073" y="-99646"/>
            <a:ext cx="11581927" cy="1325563"/>
          </a:xfrm>
        </p:spPr>
        <p:txBody>
          <a:bodyPr/>
          <a:lstStyle/>
          <a:p>
            <a:r>
              <a:rPr lang="en-US" dirty="0"/>
              <a:t>Change requires engagement with participants, the community and the public</a:t>
            </a:r>
          </a:p>
        </p:txBody>
      </p:sp>
      <p:sp>
        <p:nvSpPr>
          <p:cNvPr id="7" name="Footer Placeholder 1">
            <a:extLst>
              <a:ext uri="{FF2B5EF4-FFF2-40B4-BE49-F238E27FC236}">
                <a16:creationId xmlns:a16="http://schemas.microsoft.com/office/drawing/2014/main" id="{D2EF4B2C-15B6-6B4B-B26F-21F045C33C1E}"/>
              </a:ext>
            </a:extLst>
          </p:cNvPr>
          <p:cNvSpPr>
            <a:spLocks noGrp="1"/>
          </p:cNvSpPr>
          <p:nvPr>
            <p:ph type="ftr" sz="quarter" idx="11"/>
          </p:nvPr>
        </p:nvSpPr>
        <p:spPr>
          <a:xfrm>
            <a:off x="2262100" y="6357100"/>
            <a:ext cx="4114800" cy="365125"/>
          </a:xfrm>
        </p:spPr>
        <p:txBody>
          <a:bodyPr/>
          <a:lstStyle/>
          <a:p>
            <a:r>
              <a:rPr lang="en-US" altLang="en-US" dirty="0"/>
              <a:t>©MRCT Center</a:t>
            </a:r>
          </a:p>
        </p:txBody>
      </p:sp>
      <p:sp>
        <p:nvSpPr>
          <p:cNvPr id="9" name="Oval 8">
            <a:extLst>
              <a:ext uri="{FF2B5EF4-FFF2-40B4-BE49-F238E27FC236}">
                <a16:creationId xmlns:a16="http://schemas.microsoft.com/office/drawing/2014/main" id="{F5DC8250-33F4-2A4A-8B29-DC4BC00533FE}"/>
              </a:ext>
            </a:extLst>
          </p:cNvPr>
          <p:cNvSpPr/>
          <p:nvPr/>
        </p:nvSpPr>
        <p:spPr>
          <a:xfrm>
            <a:off x="882416" y="796067"/>
            <a:ext cx="5850625" cy="5893476"/>
          </a:xfrm>
          <a:prstGeom prst="ellipse">
            <a:avLst/>
          </a:prstGeom>
          <a:solidFill>
            <a:srgbClr val="27407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3E18DE9-00F5-1843-98D8-20B9B449790F}"/>
              </a:ext>
            </a:extLst>
          </p:cNvPr>
          <p:cNvSpPr/>
          <p:nvPr/>
        </p:nvSpPr>
        <p:spPr>
          <a:xfrm>
            <a:off x="2669456" y="1354763"/>
            <a:ext cx="5392163" cy="5334780"/>
          </a:xfrm>
          <a:prstGeom prst="ellipse">
            <a:avLst/>
          </a:prstGeom>
          <a:solidFill>
            <a:srgbClr val="375A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F96C777-9F02-874F-9842-FD6E619D2A4E}"/>
              </a:ext>
            </a:extLst>
          </p:cNvPr>
          <p:cNvSpPr/>
          <p:nvPr/>
        </p:nvSpPr>
        <p:spPr>
          <a:xfrm>
            <a:off x="2014585" y="2940909"/>
            <a:ext cx="2823410" cy="2696521"/>
          </a:xfrm>
          <a:prstGeom prst="ellipse">
            <a:avLst/>
          </a:prstGeom>
          <a:solidFill>
            <a:srgbClr val="4C76D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9C57A68-4AA7-184B-BC21-F44F78E0C79E}"/>
              </a:ext>
            </a:extLst>
          </p:cNvPr>
          <p:cNvSpPr/>
          <p:nvPr/>
        </p:nvSpPr>
        <p:spPr>
          <a:xfrm>
            <a:off x="5091670" y="2712971"/>
            <a:ext cx="2477009" cy="2431540"/>
          </a:xfrm>
          <a:prstGeom prst="ellipse">
            <a:avLst/>
          </a:prstGeom>
          <a:solidFill>
            <a:srgbClr val="6590E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822610D-076B-384D-932A-EB1C497B5F2E}"/>
              </a:ext>
            </a:extLst>
          </p:cNvPr>
          <p:cNvSpPr/>
          <p:nvPr/>
        </p:nvSpPr>
        <p:spPr>
          <a:xfrm>
            <a:off x="3871071" y="3441248"/>
            <a:ext cx="1865919" cy="1801112"/>
          </a:xfrm>
          <a:prstGeom prst="ellipse">
            <a:avLst/>
          </a:prstGeom>
          <a:solidFill>
            <a:srgbClr val="84A6E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232F36C-6354-8647-9F01-8736864CCAE6}"/>
              </a:ext>
            </a:extLst>
          </p:cNvPr>
          <p:cNvSpPr/>
          <p:nvPr/>
        </p:nvSpPr>
        <p:spPr>
          <a:xfrm>
            <a:off x="5250346" y="4042723"/>
            <a:ext cx="1482695" cy="1464078"/>
          </a:xfrm>
          <a:prstGeom prst="ellipse">
            <a:avLst/>
          </a:prstGeom>
          <a:solidFill>
            <a:srgbClr val="375A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Universal Access">
            <a:extLst>
              <a:ext uri="{FF2B5EF4-FFF2-40B4-BE49-F238E27FC236}">
                <a16:creationId xmlns:a16="http://schemas.microsoft.com/office/drawing/2014/main" id="{C6278E8D-0E24-6B4A-B589-4FB150DE3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921" y="3053661"/>
            <a:ext cx="1079877" cy="957705"/>
          </a:xfrm>
          <a:prstGeom prst="rect">
            <a:avLst/>
          </a:prstGeom>
        </p:spPr>
      </p:pic>
      <p:pic>
        <p:nvPicPr>
          <p:cNvPr id="16" name="Picture 15">
            <a:extLst>
              <a:ext uri="{FF2B5EF4-FFF2-40B4-BE49-F238E27FC236}">
                <a16:creationId xmlns:a16="http://schemas.microsoft.com/office/drawing/2014/main" id="{AF62F56C-2FF2-FD49-A520-EA61493994EA}"/>
              </a:ext>
            </a:extLst>
          </p:cNvPr>
          <p:cNvPicPr>
            <a:picLocks noChangeAspect="1"/>
          </p:cNvPicPr>
          <p:nvPr/>
        </p:nvPicPr>
        <p:blipFill>
          <a:blip r:embed="rId5"/>
          <a:stretch>
            <a:fillRect/>
          </a:stretch>
        </p:blipFill>
        <p:spPr>
          <a:xfrm>
            <a:off x="3016787" y="4614267"/>
            <a:ext cx="613224" cy="613224"/>
          </a:xfrm>
          <a:prstGeom prst="rect">
            <a:avLst/>
          </a:prstGeom>
        </p:spPr>
      </p:pic>
      <p:pic>
        <p:nvPicPr>
          <p:cNvPr id="17" name="Picture 16">
            <a:extLst>
              <a:ext uri="{FF2B5EF4-FFF2-40B4-BE49-F238E27FC236}">
                <a16:creationId xmlns:a16="http://schemas.microsoft.com/office/drawing/2014/main" id="{F74DB3F4-AA1D-B141-830F-F32D53DDB8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3403" y="4585113"/>
            <a:ext cx="480487" cy="417566"/>
          </a:xfrm>
          <a:prstGeom prst="rect">
            <a:avLst/>
          </a:prstGeom>
        </p:spPr>
      </p:pic>
      <p:sp>
        <p:nvSpPr>
          <p:cNvPr id="18" name="TextBox 17">
            <a:extLst>
              <a:ext uri="{FF2B5EF4-FFF2-40B4-BE49-F238E27FC236}">
                <a16:creationId xmlns:a16="http://schemas.microsoft.com/office/drawing/2014/main" id="{1E28B8E4-4353-CB4E-87C7-D322AADBE0D6}"/>
              </a:ext>
            </a:extLst>
          </p:cNvPr>
          <p:cNvSpPr txBox="1"/>
          <p:nvPr/>
        </p:nvSpPr>
        <p:spPr>
          <a:xfrm>
            <a:off x="4719462" y="2128206"/>
            <a:ext cx="1292149" cy="338554"/>
          </a:xfrm>
          <a:prstGeom prst="rect">
            <a:avLst/>
          </a:prstGeom>
          <a:noFill/>
        </p:spPr>
        <p:txBody>
          <a:bodyPr wrap="none" rtlCol="0">
            <a:spAutoFit/>
          </a:bodyPr>
          <a:lstStyle/>
          <a:p>
            <a:r>
              <a:rPr lang="en-US" sz="1600" dirty="0">
                <a:solidFill>
                  <a:schemeClr val="bg1"/>
                </a:solidFill>
              </a:rPr>
              <a:t>COMMUNITY</a:t>
            </a:r>
          </a:p>
        </p:txBody>
      </p:sp>
      <p:sp>
        <p:nvSpPr>
          <p:cNvPr id="19" name="TextBox 18">
            <a:extLst>
              <a:ext uri="{FF2B5EF4-FFF2-40B4-BE49-F238E27FC236}">
                <a16:creationId xmlns:a16="http://schemas.microsoft.com/office/drawing/2014/main" id="{8834604A-7ED8-BF4C-BC8A-FB065B38FD04}"/>
              </a:ext>
            </a:extLst>
          </p:cNvPr>
          <p:cNvSpPr txBox="1"/>
          <p:nvPr/>
        </p:nvSpPr>
        <p:spPr>
          <a:xfrm>
            <a:off x="2298958" y="3474148"/>
            <a:ext cx="1742417" cy="1354217"/>
          </a:xfrm>
          <a:prstGeom prst="rect">
            <a:avLst/>
          </a:prstGeom>
          <a:noFill/>
        </p:spPr>
        <p:txBody>
          <a:bodyPr wrap="square" rtlCol="0">
            <a:spAutoFit/>
          </a:bodyPr>
          <a:lstStyle/>
          <a:p>
            <a:pPr lvl="0"/>
            <a:r>
              <a:rPr lang="en-US" sz="1600" dirty="0">
                <a:solidFill>
                  <a:schemeClr val="bg1"/>
                </a:solidFill>
              </a:rPr>
              <a:t>HOSPITALS,</a:t>
            </a:r>
          </a:p>
          <a:p>
            <a:pPr lvl="0"/>
            <a:r>
              <a:rPr lang="en-US" sz="1600" dirty="0">
                <a:solidFill>
                  <a:schemeClr val="bg1"/>
                </a:solidFill>
              </a:rPr>
              <a:t>SPONSORS,</a:t>
            </a:r>
          </a:p>
          <a:p>
            <a:pPr lvl="0"/>
            <a:r>
              <a:rPr lang="en-US" sz="1600" dirty="0">
                <a:solidFill>
                  <a:schemeClr val="bg1"/>
                </a:solidFill>
              </a:rPr>
              <a:t>INVESTIGATORS,</a:t>
            </a:r>
          </a:p>
          <a:p>
            <a:pPr lvl="0"/>
            <a:r>
              <a:rPr lang="en-US" sz="1600" dirty="0">
                <a:solidFill>
                  <a:schemeClr val="bg1"/>
                </a:solidFill>
              </a:rPr>
              <a:t>INSTITUTIONS,</a:t>
            </a:r>
          </a:p>
          <a:p>
            <a:pPr lvl="0"/>
            <a:r>
              <a:rPr lang="en-US" sz="1600" dirty="0">
                <a:solidFill>
                  <a:schemeClr val="bg1"/>
                </a:solidFill>
              </a:rPr>
              <a:t>SITES</a:t>
            </a:r>
          </a:p>
        </p:txBody>
      </p:sp>
      <p:sp>
        <p:nvSpPr>
          <p:cNvPr id="20" name="Rounded Rectangle 19">
            <a:extLst>
              <a:ext uri="{FF2B5EF4-FFF2-40B4-BE49-F238E27FC236}">
                <a16:creationId xmlns:a16="http://schemas.microsoft.com/office/drawing/2014/main" id="{3340DABB-C9DE-3A42-93C3-48BA2B729FA2}"/>
              </a:ext>
            </a:extLst>
          </p:cNvPr>
          <p:cNvSpPr/>
          <p:nvPr/>
        </p:nvSpPr>
        <p:spPr>
          <a:xfrm>
            <a:off x="2708188" y="2562126"/>
            <a:ext cx="1698222" cy="614643"/>
          </a:xfrm>
          <a:prstGeom prst="roundRect">
            <a:avLst/>
          </a:prstGeom>
          <a:solidFill>
            <a:schemeClr val="bg1"/>
          </a:solidFill>
          <a:ln w="28575">
            <a:solidFill>
              <a:srgbClr val="FA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Community</a:t>
            </a:r>
          </a:p>
          <a:p>
            <a:pPr algn="ctr"/>
            <a:r>
              <a:rPr lang="en-US" sz="1600" dirty="0">
                <a:solidFill>
                  <a:sysClr val="windowText" lastClr="000000"/>
                </a:solidFill>
              </a:rPr>
              <a:t>Engagement</a:t>
            </a:r>
          </a:p>
        </p:txBody>
      </p:sp>
      <p:sp>
        <p:nvSpPr>
          <p:cNvPr id="21" name="Rounded Rectangle 20">
            <a:extLst>
              <a:ext uri="{FF2B5EF4-FFF2-40B4-BE49-F238E27FC236}">
                <a16:creationId xmlns:a16="http://schemas.microsoft.com/office/drawing/2014/main" id="{8B8FDBB5-1996-3145-8EBF-156857681711}"/>
              </a:ext>
            </a:extLst>
          </p:cNvPr>
          <p:cNvSpPr/>
          <p:nvPr/>
        </p:nvSpPr>
        <p:spPr>
          <a:xfrm>
            <a:off x="2518858" y="5506839"/>
            <a:ext cx="1670588" cy="614643"/>
          </a:xfrm>
          <a:prstGeom prst="roundRect">
            <a:avLst/>
          </a:prstGeom>
          <a:solidFill>
            <a:schemeClr val="bg1"/>
          </a:solidFill>
          <a:ln w="28575">
            <a:solidFill>
              <a:srgbClr val="FA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Workforce</a:t>
            </a:r>
          </a:p>
          <a:p>
            <a:pPr algn="ctr"/>
            <a:r>
              <a:rPr lang="en-US" sz="1600" dirty="0">
                <a:solidFill>
                  <a:sysClr val="windowText" lastClr="000000"/>
                </a:solidFill>
              </a:rPr>
              <a:t>Development</a:t>
            </a:r>
          </a:p>
        </p:txBody>
      </p:sp>
      <p:sp>
        <p:nvSpPr>
          <p:cNvPr id="22" name="Rounded Rectangle 21">
            <a:extLst>
              <a:ext uri="{FF2B5EF4-FFF2-40B4-BE49-F238E27FC236}">
                <a16:creationId xmlns:a16="http://schemas.microsoft.com/office/drawing/2014/main" id="{58792A88-C607-B044-8BA6-75E73CB593A5}"/>
              </a:ext>
            </a:extLst>
          </p:cNvPr>
          <p:cNvSpPr/>
          <p:nvPr/>
        </p:nvSpPr>
        <p:spPr>
          <a:xfrm>
            <a:off x="4867850" y="5071990"/>
            <a:ext cx="2022425" cy="684466"/>
          </a:xfrm>
          <a:prstGeom prst="roundRect">
            <a:avLst/>
          </a:prstGeom>
          <a:solidFill>
            <a:schemeClr val="bg1"/>
          </a:solidFill>
          <a:ln w="28575">
            <a:solidFill>
              <a:srgbClr val="FA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Access, Awareness, Knowledge</a:t>
            </a:r>
          </a:p>
        </p:txBody>
      </p:sp>
      <p:sp>
        <p:nvSpPr>
          <p:cNvPr id="23" name="TextBox 22">
            <a:extLst>
              <a:ext uri="{FF2B5EF4-FFF2-40B4-BE49-F238E27FC236}">
                <a16:creationId xmlns:a16="http://schemas.microsoft.com/office/drawing/2014/main" id="{B778471F-7076-8A49-8B25-DA7A169CA2DD}"/>
              </a:ext>
            </a:extLst>
          </p:cNvPr>
          <p:cNvSpPr txBox="1"/>
          <p:nvPr/>
        </p:nvSpPr>
        <p:spPr>
          <a:xfrm>
            <a:off x="4016913" y="4042723"/>
            <a:ext cx="1876926" cy="584775"/>
          </a:xfrm>
          <a:prstGeom prst="rect">
            <a:avLst/>
          </a:prstGeom>
          <a:noFill/>
        </p:spPr>
        <p:txBody>
          <a:bodyPr wrap="square" rtlCol="0">
            <a:spAutoFit/>
          </a:bodyPr>
          <a:lstStyle/>
          <a:p>
            <a:r>
              <a:rPr lang="en-US" sz="1600" dirty="0">
                <a:solidFill>
                  <a:schemeClr val="bg1"/>
                </a:solidFill>
              </a:rPr>
              <a:t>PARTICIPANTS/</a:t>
            </a:r>
          </a:p>
          <a:p>
            <a:r>
              <a:rPr lang="en-US" sz="1600" dirty="0">
                <a:solidFill>
                  <a:schemeClr val="bg1"/>
                </a:solidFill>
              </a:rPr>
              <a:t>CAREGIVERS</a:t>
            </a:r>
          </a:p>
        </p:txBody>
      </p:sp>
      <p:sp>
        <p:nvSpPr>
          <p:cNvPr id="24" name="TextBox 23">
            <a:extLst>
              <a:ext uri="{FF2B5EF4-FFF2-40B4-BE49-F238E27FC236}">
                <a16:creationId xmlns:a16="http://schemas.microsoft.com/office/drawing/2014/main" id="{53FFEE82-DDE4-8C4B-AF1B-E0740FED9498}"/>
              </a:ext>
            </a:extLst>
          </p:cNvPr>
          <p:cNvSpPr txBox="1"/>
          <p:nvPr/>
        </p:nvSpPr>
        <p:spPr>
          <a:xfrm>
            <a:off x="6118147" y="3476205"/>
            <a:ext cx="1876926" cy="338554"/>
          </a:xfrm>
          <a:prstGeom prst="rect">
            <a:avLst/>
          </a:prstGeom>
          <a:noFill/>
        </p:spPr>
        <p:txBody>
          <a:bodyPr wrap="square" rtlCol="0">
            <a:spAutoFit/>
          </a:bodyPr>
          <a:lstStyle/>
          <a:p>
            <a:r>
              <a:rPr lang="en-US" sz="1600" dirty="0">
                <a:solidFill>
                  <a:schemeClr val="bg1"/>
                </a:solidFill>
              </a:rPr>
              <a:t>PUBLIC</a:t>
            </a:r>
          </a:p>
        </p:txBody>
      </p:sp>
      <p:sp>
        <p:nvSpPr>
          <p:cNvPr id="25" name="TextBox 24">
            <a:extLst>
              <a:ext uri="{FF2B5EF4-FFF2-40B4-BE49-F238E27FC236}">
                <a16:creationId xmlns:a16="http://schemas.microsoft.com/office/drawing/2014/main" id="{0A923F18-FDB0-BB4D-B6F4-AEC9A2DDE4FA}"/>
              </a:ext>
            </a:extLst>
          </p:cNvPr>
          <p:cNvSpPr txBox="1"/>
          <p:nvPr/>
        </p:nvSpPr>
        <p:spPr>
          <a:xfrm>
            <a:off x="5610746" y="4422845"/>
            <a:ext cx="1876926" cy="338554"/>
          </a:xfrm>
          <a:prstGeom prst="rect">
            <a:avLst/>
          </a:prstGeom>
          <a:noFill/>
        </p:spPr>
        <p:txBody>
          <a:bodyPr wrap="square" rtlCol="0">
            <a:spAutoFit/>
          </a:bodyPr>
          <a:lstStyle/>
          <a:p>
            <a:r>
              <a:rPr lang="en-US" sz="1600" dirty="0">
                <a:solidFill>
                  <a:schemeClr val="bg1"/>
                </a:solidFill>
              </a:rPr>
              <a:t>PATIENTS</a:t>
            </a:r>
          </a:p>
        </p:txBody>
      </p:sp>
      <p:pic>
        <p:nvPicPr>
          <p:cNvPr id="26" name="Picture 25">
            <a:extLst>
              <a:ext uri="{FF2B5EF4-FFF2-40B4-BE49-F238E27FC236}">
                <a16:creationId xmlns:a16="http://schemas.microsoft.com/office/drawing/2014/main" id="{CDAE686A-5819-9342-9BE1-B6B23F9584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2993" y="2090979"/>
            <a:ext cx="754700" cy="754700"/>
          </a:xfrm>
          <a:prstGeom prst="rect">
            <a:avLst/>
          </a:prstGeom>
        </p:spPr>
      </p:pic>
      <p:sp>
        <p:nvSpPr>
          <p:cNvPr id="27" name="TextBox 26">
            <a:extLst>
              <a:ext uri="{FF2B5EF4-FFF2-40B4-BE49-F238E27FC236}">
                <a16:creationId xmlns:a16="http://schemas.microsoft.com/office/drawing/2014/main" id="{F4CDBE34-2991-1C47-B9F3-9F38B6E5FA59}"/>
              </a:ext>
            </a:extLst>
          </p:cNvPr>
          <p:cNvSpPr txBox="1"/>
          <p:nvPr/>
        </p:nvSpPr>
        <p:spPr>
          <a:xfrm>
            <a:off x="1955812" y="1676699"/>
            <a:ext cx="1529906" cy="338554"/>
          </a:xfrm>
          <a:prstGeom prst="rect">
            <a:avLst/>
          </a:prstGeom>
          <a:noFill/>
        </p:spPr>
        <p:txBody>
          <a:bodyPr wrap="none" rtlCol="0">
            <a:spAutoFit/>
          </a:bodyPr>
          <a:lstStyle/>
          <a:p>
            <a:r>
              <a:rPr lang="en-US" sz="1600" dirty="0">
                <a:solidFill>
                  <a:schemeClr val="bg1"/>
                </a:solidFill>
              </a:rPr>
              <a:t>SOCIETY/POLICY</a:t>
            </a:r>
          </a:p>
        </p:txBody>
      </p:sp>
    </p:spTree>
    <p:extLst>
      <p:ext uri="{BB962C8B-B14F-4D97-AF65-F5344CB8AC3E}">
        <p14:creationId xmlns:p14="http://schemas.microsoft.com/office/powerpoint/2010/main" val="100019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BDB5FB2-7EB6-C34E-B250-F436C7D8F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856012"/>
            <a:ext cx="5678652" cy="3195188"/>
          </a:xfrm>
          <a:prstGeom prst="rect">
            <a:avLst/>
          </a:prstGeom>
        </p:spPr>
      </p:pic>
      <p:sp>
        <p:nvSpPr>
          <p:cNvPr id="7" name="Rounded Rectangle 6">
            <a:extLst>
              <a:ext uri="{FF2B5EF4-FFF2-40B4-BE49-F238E27FC236}">
                <a16:creationId xmlns:a16="http://schemas.microsoft.com/office/drawing/2014/main" id="{95EFB94C-0578-AD44-882B-B5404D86F8B7}"/>
              </a:ext>
            </a:extLst>
          </p:cNvPr>
          <p:cNvSpPr/>
          <p:nvPr/>
        </p:nvSpPr>
        <p:spPr>
          <a:xfrm>
            <a:off x="2497273" y="4755775"/>
            <a:ext cx="3734193" cy="10817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89">
              <a:defRPr/>
            </a:pPr>
            <a:r>
              <a:rPr lang="en-US" sz="2000" dirty="0">
                <a:solidFill>
                  <a:schemeClr val="tx1"/>
                </a:solidFill>
                <a:latin typeface="Myriad Pro" panose="020B0503030403020204" pitchFamily="34" charset="0"/>
              </a:rPr>
              <a:t>Seek input to tailor study design and conduct to improve access, enrollment, and retention</a:t>
            </a:r>
          </a:p>
        </p:txBody>
      </p:sp>
      <p:sp>
        <p:nvSpPr>
          <p:cNvPr id="3" name="Rounded Rectangle 2">
            <a:extLst>
              <a:ext uri="{FF2B5EF4-FFF2-40B4-BE49-F238E27FC236}">
                <a16:creationId xmlns:a16="http://schemas.microsoft.com/office/drawing/2014/main" id="{39325C97-A049-E047-94FE-047B50423B94}"/>
              </a:ext>
            </a:extLst>
          </p:cNvPr>
          <p:cNvSpPr/>
          <p:nvPr/>
        </p:nvSpPr>
        <p:spPr>
          <a:xfrm>
            <a:off x="239713" y="192088"/>
            <a:ext cx="11712575" cy="6523037"/>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89">
              <a:defRPr/>
            </a:pPr>
            <a:endParaRPr lang="en-US" dirty="0">
              <a:solidFill>
                <a:prstClr val="white"/>
              </a:solidFill>
            </a:endParaRPr>
          </a:p>
        </p:txBody>
      </p:sp>
      <p:sp>
        <p:nvSpPr>
          <p:cNvPr id="8" name="Rounded Rectangle 7">
            <a:extLst>
              <a:ext uri="{FF2B5EF4-FFF2-40B4-BE49-F238E27FC236}">
                <a16:creationId xmlns:a16="http://schemas.microsoft.com/office/drawing/2014/main" id="{DCD4109D-DD74-E54E-A70E-66B40AC684F3}"/>
              </a:ext>
            </a:extLst>
          </p:cNvPr>
          <p:cNvSpPr/>
          <p:nvPr/>
        </p:nvSpPr>
        <p:spPr>
          <a:xfrm>
            <a:off x="2597936" y="1268898"/>
            <a:ext cx="3633531" cy="10118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89">
              <a:defRPr/>
            </a:pPr>
            <a:r>
              <a:rPr lang="en-US" sz="2000" dirty="0">
                <a:solidFill>
                  <a:schemeClr val="tx1"/>
                </a:solidFill>
                <a:latin typeface="Myriad Pro" panose="020B0503030403020204" pitchFamily="34" charset="0"/>
              </a:rPr>
              <a:t>The patient and community to be in key leadership roles, </a:t>
            </a:r>
          </a:p>
          <a:p>
            <a:pPr defTabSz="457189">
              <a:defRPr/>
            </a:pPr>
            <a:r>
              <a:rPr lang="en-US" sz="2000" dirty="0">
                <a:solidFill>
                  <a:schemeClr val="tx1"/>
                </a:solidFill>
                <a:latin typeface="Myriad Pro" panose="020B0503030403020204" pitchFamily="34" charset="0"/>
              </a:rPr>
              <a:t>as advisors, and as consultants. </a:t>
            </a:r>
          </a:p>
        </p:txBody>
      </p:sp>
      <p:sp>
        <p:nvSpPr>
          <p:cNvPr id="6" name="Rounded Rectangle 5">
            <a:extLst>
              <a:ext uri="{FF2B5EF4-FFF2-40B4-BE49-F238E27FC236}">
                <a16:creationId xmlns:a16="http://schemas.microsoft.com/office/drawing/2014/main" id="{5332A292-2B93-A14A-857F-4B98931EF7E7}"/>
              </a:ext>
            </a:extLst>
          </p:cNvPr>
          <p:cNvSpPr/>
          <p:nvPr/>
        </p:nvSpPr>
        <p:spPr>
          <a:xfrm>
            <a:off x="2597937" y="3042795"/>
            <a:ext cx="2852119" cy="9418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189">
              <a:defRPr/>
            </a:pPr>
            <a:r>
              <a:rPr lang="en-US" sz="2000" dirty="0">
                <a:solidFill>
                  <a:schemeClr val="tx1"/>
                </a:solidFill>
                <a:latin typeface="Myriad Pro" panose="020B0503030403020204" pitchFamily="34" charset="0"/>
              </a:rPr>
              <a:t>Patient perspective to influence research priorities and questions</a:t>
            </a:r>
            <a:endParaRPr lang="en-US" dirty="0">
              <a:solidFill>
                <a:schemeClr val="tx1"/>
              </a:solidFill>
              <a:latin typeface="Myriad Pro" panose="020B0503030403020204" pitchFamily="34" charset="0"/>
            </a:endParaRPr>
          </a:p>
        </p:txBody>
      </p:sp>
      <p:sp>
        <p:nvSpPr>
          <p:cNvPr id="4" name="TextBox 3">
            <a:extLst>
              <a:ext uri="{FF2B5EF4-FFF2-40B4-BE49-F238E27FC236}">
                <a16:creationId xmlns:a16="http://schemas.microsoft.com/office/drawing/2014/main" id="{3BA66CFB-3D2B-8446-9DA3-50124F1D58DD}"/>
              </a:ext>
            </a:extLst>
          </p:cNvPr>
          <p:cNvSpPr txBox="1"/>
          <p:nvPr/>
        </p:nvSpPr>
        <p:spPr>
          <a:xfrm>
            <a:off x="531259" y="1420821"/>
            <a:ext cx="1970757" cy="708025"/>
          </a:xfrm>
          <a:prstGeom prst="rect">
            <a:avLst/>
          </a:prstGeom>
          <a:solidFill>
            <a:srgbClr val="DBE7EE"/>
          </a:solidFill>
          <a:ln>
            <a:solidFill>
              <a:srgbClr val="DBE7EE"/>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457189">
              <a:defRPr/>
            </a:pPr>
            <a:r>
              <a:rPr lang="en-US" sz="2000" dirty="0">
                <a:solidFill>
                  <a:prstClr val="black"/>
                </a:solidFill>
              </a:rPr>
              <a:t>Form Relationships</a:t>
            </a:r>
          </a:p>
        </p:txBody>
      </p:sp>
      <p:sp>
        <p:nvSpPr>
          <p:cNvPr id="10" name="TextBox 9">
            <a:extLst>
              <a:ext uri="{FF2B5EF4-FFF2-40B4-BE49-F238E27FC236}">
                <a16:creationId xmlns:a16="http://schemas.microsoft.com/office/drawing/2014/main" id="{EC89EED0-EA19-AF4C-9E03-25DC34CE5A3F}"/>
              </a:ext>
            </a:extLst>
          </p:cNvPr>
          <p:cNvSpPr txBox="1"/>
          <p:nvPr/>
        </p:nvSpPr>
        <p:spPr>
          <a:xfrm>
            <a:off x="531259" y="4942710"/>
            <a:ext cx="1908175" cy="707886"/>
          </a:xfrm>
          <a:prstGeom prst="rect">
            <a:avLst/>
          </a:prstGeom>
          <a:solidFill>
            <a:srgbClr val="DBE7EE"/>
          </a:solidFill>
          <a:ln>
            <a:solidFill>
              <a:srgbClr val="DBE7EE"/>
            </a:solidFill>
          </a:ln>
        </p:spPr>
        <p:style>
          <a:lnRef idx="1">
            <a:schemeClr val="accent1"/>
          </a:lnRef>
          <a:fillRef idx="2">
            <a:schemeClr val="accent1"/>
          </a:fillRef>
          <a:effectRef idx="1">
            <a:schemeClr val="accent1"/>
          </a:effectRef>
          <a:fontRef idx="minor">
            <a:schemeClr val="dk1"/>
          </a:fontRef>
        </p:style>
        <p:txBody>
          <a:bodyPr>
            <a:spAutoFit/>
          </a:bodyPr>
          <a:lstStyle/>
          <a:p>
            <a:pPr algn="ctr" defTabSz="457189">
              <a:defRPr/>
            </a:pPr>
            <a:r>
              <a:rPr lang="en-US" sz="2000" dirty="0">
                <a:solidFill>
                  <a:prstClr val="black"/>
                </a:solidFill>
              </a:rPr>
              <a:t>Identify Shared Goals</a:t>
            </a:r>
          </a:p>
        </p:txBody>
      </p:sp>
      <p:sp>
        <p:nvSpPr>
          <p:cNvPr id="11" name="TextBox 10">
            <a:extLst>
              <a:ext uri="{FF2B5EF4-FFF2-40B4-BE49-F238E27FC236}">
                <a16:creationId xmlns:a16="http://schemas.microsoft.com/office/drawing/2014/main" id="{05F83D4E-D311-9D4E-8319-5BDCF0E7FD35}"/>
              </a:ext>
            </a:extLst>
          </p:cNvPr>
          <p:cNvSpPr txBox="1"/>
          <p:nvPr/>
        </p:nvSpPr>
        <p:spPr>
          <a:xfrm>
            <a:off x="541732" y="3159784"/>
            <a:ext cx="1970757" cy="707886"/>
          </a:xfrm>
          <a:prstGeom prst="rect">
            <a:avLst/>
          </a:prstGeom>
          <a:solidFill>
            <a:srgbClr val="DBE7EE"/>
          </a:solidFill>
          <a:ln>
            <a:solidFill>
              <a:srgbClr val="DBE7EE"/>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457189">
              <a:defRPr/>
            </a:pPr>
            <a:r>
              <a:rPr lang="en-US" sz="2000" dirty="0">
                <a:solidFill>
                  <a:prstClr val="black"/>
                </a:solidFill>
              </a:rPr>
              <a:t>Provide Training and Support</a:t>
            </a:r>
          </a:p>
        </p:txBody>
      </p:sp>
      <p:sp>
        <p:nvSpPr>
          <p:cNvPr id="5" name="Slide Number Placeholder 4">
            <a:extLst>
              <a:ext uri="{FF2B5EF4-FFF2-40B4-BE49-F238E27FC236}">
                <a16:creationId xmlns:a16="http://schemas.microsoft.com/office/drawing/2014/main" id="{0DB5C6BE-88A3-AC4F-A74E-6A026423D75B}"/>
              </a:ext>
            </a:extLst>
          </p:cNvPr>
          <p:cNvSpPr>
            <a:spLocks noGrp="1"/>
          </p:cNvSpPr>
          <p:nvPr>
            <p:ph type="sldNum" sz="quarter" idx="12"/>
          </p:nvPr>
        </p:nvSpPr>
        <p:spPr/>
        <p:txBody>
          <a:bodyPr/>
          <a:lstStyle/>
          <a:p>
            <a:fld id="{9613E06C-BF75-C64F-BB3A-625D3BF6ECBE}" type="slidenum">
              <a:rPr lang="en-US" smtClean="0"/>
              <a:t>18</a:t>
            </a:fld>
            <a:endParaRPr lang="en-US" dirty="0"/>
          </a:p>
        </p:txBody>
      </p:sp>
      <p:sp>
        <p:nvSpPr>
          <p:cNvPr id="20" name="Title 1">
            <a:extLst>
              <a:ext uri="{FF2B5EF4-FFF2-40B4-BE49-F238E27FC236}">
                <a16:creationId xmlns:a16="http://schemas.microsoft.com/office/drawing/2014/main" id="{F3609E1C-62FC-4B42-AB2B-D92A08754249}"/>
              </a:ext>
            </a:extLst>
          </p:cNvPr>
          <p:cNvSpPr>
            <a:spLocks noGrp="1"/>
          </p:cNvSpPr>
          <p:nvPr>
            <p:ph type="title"/>
          </p:nvPr>
        </p:nvSpPr>
        <p:spPr>
          <a:xfrm>
            <a:off x="654908" y="-7990"/>
            <a:ext cx="10542480" cy="973507"/>
          </a:xfrm>
        </p:spPr>
        <p:txBody>
          <a:bodyPr>
            <a:normAutofit/>
          </a:bodyPr>
          <a:lstStyle/>
          <a:p>
            <a:r>
              <a:rPr lang="en-US" altLang="en-US" dirty="0"/>
              <a:t>Patient and community engagement support diverse participation</a:t>
            </a:r>
            <a:endParaRPr lang="en-US" altLang="en-US" sz="3200" dirty="0">
              <a:solidFill>
                <a:srgbClr val="FFFFFF"/>
              </a:solidFill>
            </a:endParaRPr>
          </a:p>
        </p:txBody>
      </p:sp>
      <p:sp>
        <p:nvSpPr>
          <p:cNvPr id="14" name="TextBox 13">
            <a:extLst>
              <a:ext uri="{FF2B5EF4-FFF2-40B4-BE49-F238E27FC236}">
                <a16:creationId xmlns:a16="http://schemas.microsoft.com/office/drawing/2014/main" id="{D2FCA71E-347B-624E-A204-E459B51D668D}"/>
              </a:ext>
            </a:extLst>
          </p:cNvPr>
          <p:cNvSpPr txBox="1"/>
          <p:nvPr/>
        </p:nvSpPr>
        <p:spPr>
          <a:xfrm>
            <a:off x="7263179" y="5476603"/>
            <a:ext cx="3466013" cy="461665"/>
          </a:xfrm>
          <a:prstGeom prst="rect">
            <a:avLst/>
          </a:prstGeom>
          <a:noFill/>
          <a:ln>
            <a:solidFill>
              <a:schemeClr val="accent1">
                <a:lumMod val="50000"/>
              </a:schemeClr>
            </a:solidFill>
          </a:ln>
        </p:spPr>
        <p:txBody>
          <a:bodyPr wrap="none" rtlCol="0">
            <a:spAutoFit/>
          </a:bodyPr>
          <a:lstStyle/>
          <a:p>
            <a:r>
              <a:rPr lang="en-US" sz="2400" dirty="0">
                <a:latin typeface="Myriad Pro" panose="020B0503030403020204" pitchFamily="34" charset="0"/>
              </a:rPr>
              <a:t>Trust and trustworthiness</a:t>
            </a:r>
          </a:p>
        </p:txBody>
      </p:sp>
      <p:sp>
        <p:nvSpPr>
          <p:cNvPr id="16" name="Footer Placeholder 4">
            <a:extLst>
              <a:ext uri="{FF2B5EF4-FFF2-40B4-BE49-F238E27FC236}">
                <a16:creationId xmlns:a16="http://schemas.microsoft.com/office/drawing/2014/main" id="{0ECB58CB-E279-8646-9C0F-18BD56F9BBD3}"/>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81201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animBg="1"/>
      <p:bldP spid="11"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ext&#10;&#10;Description automatically generated">
            <a:extLst>
              <a:ext uri="{FF2B5EF4-FFF2-40B4-BE49-F238E27FC236}">
                <a16:creationId xmlns:a16="http://schemas.microsoft.com/office/drawing/2014/main" id="{F7EA7461-A0E6-654F-8030-9EABD942AA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1600" y="1225550"/>
            <a:ext cx="7941597" cy="4908034"/>
          </a:xfrm>
        </p:spPr>
      </p:pic>
      <p:sp>
        <p:nvSpPr>
          <p:cNvPr id="5" name="Slide Number Placeholder 4">
            <a:extLst>
              <a:ext uri="{FF2B5EF4-FFF2-40B4-BE49-F238E27FC236}">
                <a16:creationId xmlns:a16="http://schemas.microsoft.com/office/drawing/2014/main" id="{E314F6B2-E0F5-0E42-B91D-87BB7BED470A}"/>
              </a:ext>
            </a:extLst>
          </p:cNvPr>
          <p:cNvSpPr>
            <a:spLocks noGrp="1"/>
          </p:cNvSpPr>
          <p:nvPr>
            <p:ph type="sldNum" sz="quarter" idx="12"/>
          </p:nvPr>
        </p:nvSpPr>
        <p:spPr/>
        <p:txBody>
          <a:bodyPr/>
          <a:lstStyle/>
          <a:p>
            <a:fld id="{9613E06C-BF75-C64F-BB3A-625D3BF6ECBE}" type="slidenum">
              <a:rPr lang="en-US" smtClean="0"/>
              <a:t>19</a:t>
            </a:fld>
            <a:endParaRPr lang="en-US" dirty="0"/>
          </a:p>
        </p:txBody>
      </p:sp>
      <p:sp>
        <p:nvSpPr>
          <p:cNvPr id="6" name="Title 5">
            <a:extLst>
              <a:ext uri="{FF2B5EF4-FFF2-40B4-BE49-F238E27FC236}">
                <a16:creationId xmlns:a16="http://schemas.microsoft.com/office/drawing/2014/main" id="{B77314A4-C6B2-D246-AA4A-38114B4708E3}"/>
              </a:ext>
            </a:extLst>
          </p:cNvPr>
          <p:cNvSpPr>
            <a:spLocks noGrp="1"/>
          </p:cNvSpPr>
          <p:nvPr>
            <p:ph type="title"/>
          </p:nvPr>
        </p:nvSpPr>
        <p:spPr/>
        <p:txBody>
          <a:bodyPr/>
          <a:lstStyle/>
          <a:p>
            <a:r>
              <a:rPr lang="en-US" dirty="0"/>
              <a:t>Participant engagement across the clinical trial </a:t>
            </a:r>
          </a:p>
        </p:txBody>
      </p:sp>
      <p:sp>
        <p:nvSpPr>
          <p:cNvPr id="9" name="Footer Placeholder 4">
            <a:extLst>
              <a:ext uri="{FF2B5EF4-FFF2-40B4-BE49-F238E27FC236}">
                <a16:creationId xmlns:a16="http://schemas.microsoft.com/office/drawing/2014/main" id="{6A93B547-732B-D94E-A82D-62E08C062BBE}"/>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03900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306F1E4-969A-9D42-B29F-298C62D52DE1}"/>
              </a:ext>
            </a:extLst>
          </p:cNvPr>
          <p:cNvSpPr>
            <a:spLocks noGrp="1"/>
          </p:cNvSpPr>
          <p:nvPr>
            <p:ph type="title"/>
          </p:nvPr>
        </p:nvSpPr>
        <p:spPr>
          <a:xfrm>
            <a:off x="686173" y="111321"/>
            <a:ext cx="10457427" cy="976185"/>
          </a:xfrm>
        </p:spPr>
        <p:txBody>
          <a:bodyPr/>
          <a:lstStyle/>
          <a:p>
            <a:r>
              <a:rPr lang="en-US" altLang="en-US" dirty="0">
                <a:ea typeface="ＭＳ Ｐゴシック" panose="020B0600070205080204" pitchFamily="34" charset="-128"/>
              </a:rPr>
              <a:t>Attribution and Citation</a:t>
            </a:r>
          </a:p>
        </p:txBody>
      </p:sp>
      <p:sp>
        <p:nvSpPr>
          <p:cNvPr id="32772" name="Content Placeholder 2">
            <a:extLst>
              <a:ext uri="{FF2B5EF4-FFF2-40B4-BE49-F238E27FC236}">
                <a16:creationId xmlns:a16="http://schemas.microsoft.com/office/drawing/2014/main" id="{4EEF3B7B-2C46-B34B-AE20-4405CDC4D4A3}"/>
              </a:ext>
            </a:extLst>
          </p:cNvPr>
          <p:cNvSpPr>
            <a:spLocks noGrp="1"/>
          </p:cNvSpPr>
          <p:nvPr>
            <p:ph idx="1"/>
          </p:nvPr>
        </p:nvSpPr>
        <p:spPr>
          <a:xfrm>
            <a:off x="773692" y="1224182"/>
            <a:ext cx="10644615" cy="5035263"/>
          </a:xfrm>
        </p:spPr>
        <p:txBody>
          <a:bodyPr>
            <a:noAutofit/>
          </a:bodyPr>
          <a:lstStyle/>
          <a:p>
            <a:pPr marL="0" marR="0" indent="0">
              <a:lnSpc>
                <a:spcPct val="105000"/>
              </a:lnSpc>
              <a:spcBef>
                <a:spcPts val="0"/>
              </a:spcBef>
              <a:spcAft>
                <a:spcPts val="0"/>
              </a:spcAft>
              <a:buNone/>
            </a:pPr>
            <a:r>
              <a:rPr lang="en-US" sz="1800" dirty="0">
                <a:ea typeface="Times New Roman" panose="02020603050405020304" pitchFamily="18" charset="0"/>
                <a:cs typeface="Times New Roman" panose="02020603050405020304" pitchFamily="18" charset="0"/>
              </a:rPr>
              <a:t>The MRCT Center makes most of its resources free and widely available.  </a:t>
            </a:r>
          </a:p>
          <a:p>
            <a:pPr marL="0" marR="0" indent="0">
              <a:lnSpc>
                <a:spcPct val="105000"/>
              </a:lnSpc>
              <a:spcBef>
                <a:spcPts val="0"/>
              </a:spcBef>
              <a:spcAft>
                <a:spcPts val="0"/>
              </a:spcAft>
              <a:buNone/>
            </a:pPr>
            <a:r>
              <a:rPr lang="en-US" sz="1800" dirty="0">
                <a:ea typeface="Times New Roman" panose="02020603050405020304" pitchFamily="18" charset="0"/>
                <a:cs typeface="Times New Roman" panose="02020603050405020304" pitchFamily="18" charset="0"/>
              </a:rPr>
              <a:t>The document Achieving Diversity, Inclusion, and Equity in Clinical Research, the accompanying Toolkit and this introductory slide deck are to be used to promote the values, principles, and content articulated therein.  We invite the international research community to use and cite these resources, providing that the source documents and MRCT Center authorship and provenance are expressly and prominently indicates.</a:t>
            </a:r>
          </a:p>
          <a:p>
            <a:pPr marL="0" marR="0" indent="0">
              <a:lnSpc>
                <a:spcPct val="105000"/>
              </a:lnSpc>
              <a:spcBef>
                <a:spcPts val="0"/>
              </a:spcBef>
              <a:spcAft>
                <a:spcPts val="0"/>
              </a:spcAft>
              <a:buNone/>
            </a:pPr>
            <a:endParaRPr lang="en-US" sz="1800" dirty="0">
              <a:solidFill>
                <a:srgbClr val="000000"/>
              </a:solidFill>
              <a:ea typeface="Times New Roman" panose="02020603050405020304" pitchFamily="18" charset="0"/>
              <a:cs typeface="Times New Roman" panose="02020603050405020304" pitchFamily="18" charset="0"/>
            </a:endParaRPr>
          </a:p>
          <a:p>
            <a:pPr marL="0" marR="0" indent="0">
              <a:lnSpc>
                <a:spcPct val="105000"/>
              </a:lnSpc>
              <a:spcBef>
                <a:spcPts val="0"/>
              </a:spcBef>
              <a:spcAft>
                <a:spcPts val="0"/>
              </a:spcAft>
              <a:buNone/>
            </a:pPr>
            <a:r>
              <a:rPr lang="en-US" sz="1800" dirty="0">
                <a:solidFill>
                  <a:srgbClr val="000000"/>
                </a:solidFill>
                <a:ea typeface="Times New Roman" panose="02020603050405020304" pitchFamily="18" charset="0"/>
                <a:cs typeface="Calibri" panose="020F0502020204030204" pitchFamily="34" charset="0"/>
              </a:rPr>
              <a:t>Citations for slides:</a:t>
            </a:r>
          </a:p>
          <a:p>
            <a:pPr marL="0" marR="0" indent="0">
              <a:lnSpc>
                <a:spcPct val="105000"/>
              </a:lnSpc>
              <a:spcBef>
                <a:spcPts val="0"/>
              </a:spcBef>
              <a:spcAft>
                <a:spcPts val="0"/>
              </a:spcAft>
              <a:buNone/>
            </a:pPr>
            <a:endParaRPr lang="en-US" sz="1800" dirty="0">
              <a:ea typeface="Times New Roman" panose="02020603050405020304" pitchFamily="18" charset="0"/>
              <a:cs typeface="Times New Roman" panose="02020603050405020304" pitchFamily="18" charset="0"/>
            </a:endParaRPr>
          </a:p>
          <a:p>
            <a:pPr marL="0" indent="0">
              <a:lnSpc>
                <a:spcPct val="105000"/>
              </a:lnSpc>
              <a:spcBef>
                <a:spcPts val="0"/>
              </a:spcBef>
              <a:buNone/>
            </a:pPr>
            <a:r>
              <a:rPr lang="en-US" sz="1800" dirty="0">
                <a:solidFill>
                  <a:srgbClr val="000000"/>
                </a:solidFill>
                <a:ea typeface="Times New Roman" panose="02020603050405020304" pitchFamily="18" charset="0"/>
                <a:cs typeface="Times New Roman" panose="02020603050405020304" pitchFamily="18" charset="0"/>
              </a:rPr>
              <a:t>©MRCT Center         </a:t>
            </a:r>
            <a:r>
              <a:rPr lang="en-US" sz="1800" u="sng" dirty="0">
                <a:solidFill>
                  <a:srgbClr val="0563C1"/>
                </a:solidFill>
                <a:ea typeface="Times New Roman" panose="02020603050405020304" pitchFamily="18" charset="0"/>
                <a:cs typeface="Calibri" panose="020F0502020204030204" pitchFamily="34" charset="0"/>
              </a:rPr>
              <a:t>https://</a:t>
            </a:r>
            <a:r>
              <a:rPr lang="en-US" sz="1800" u="sng" dirty="0" err="1">
                <a:solidFill>
                  <a:srgbClr val="0563C1"/>
                </a:solidFill>
                <a:ea typeface="Times New Roman" panose="02020603050405020304" pitchFamily="18" charset="0"/>
                <a:cs typeface="Calibri" panose="020F0502020204030204" pitchFamily="34" charset="0"/>
              </a:rPr>
              <a:t>mrctcenter.org</a:t>
            </a:r>
            <a:r>
              <a:rPr lang="en-US" sz="1800" u="sng" dirty="0">
                <a:solidFill>
                  <a:srgbClr val="0563C1"/>
                </a:solidFill>
                <a:ea typeface="Times New Roman" panose="02020603050405020304" pitchFamily="18" charset="0"/>
                <a:cs typeface="Calibri" panose="020F0502020204030204" pitchFamily="34" charset="0"/>
              </a:rPr>
              <a:t>/diversity-in-clinical-research/</a:t>
            </a:r>
            <a:r>
              <a:rPr lang="en-US" sz="1800" dirty="0">
                <a:solidFill>
                  <a:srgbClr val="000000"/>
                </a:solidFill>
                <a:ea typeface="Times New Roman" panose="02020603050405020304" pitchFamily="18" charset="0"/>
                <a:cs typeface="Times New Roman" panose="02020603050405020304" pitchFamily="18" charset="0"/>
              </a:rPr>
              <a:t>, with permission, or</a:t>
            </a:r>
          </a:p>
          <a:p>
            <a:pPr marL="0" indent="0">
              <a:lnSpc>
                <a:spcPct val="105000"/>
              </a:lnSpc>
              <a:spcBef>
                <a:spcPts val="0"/>
              </a:spcBef>
              <a:buNone/>
            </a:pPr>
            <a:endParaRPr lang="en-US" sz="1800" dirty="0">
              <a:solidFill>
                <a:srgbClr val="000000"/>
              </a:solidFill>
              <a:ea typeface="Times New Roman" panose="02020603050405020304" pitchFamily="18" charset="0"/>
              <a:cs typeface="Times New Roman" panose="02020603050405020304" pitchFamily="18" charset="0"/>
            </a:endParaRPr>
          </a:p>
          <a:p>
            <a:pPr marL="0" indent="0">
              <a:lnSpc>
                <a:spcPct val="105000"/>
              </a:lnSpc>
              <a:spcBef>
                <a:spcPts val="0"/>
              </a:spcBef>
              <a:buNone/>
            </a:pPr>
            <a:r>
              <a:rPr lang="en-US" sz="1800" dirty="0">
                <a:solidFill>
                  <a:srgbClr val="000000"/>
                </a:solidFill>
                <a:ea typeface="Times New Roman" panose="02020603050405020304" pitchFamily="18" charset="0"/>
                <a:cs typeface="Times New Roman" panose="02020603050405020304" pitchFamily="18" charset="0"/>
              </a:rPr>
              <a:t>Adapted from the MRCT Center       </a:t>
            </a:r>
            <a:r>
              <a:rPr lang="en-US" sz="1800" u="sng" dirty="0">
                <a:solidFill>
                  <a:srgbClr val="0563C1"/>
                </a:solidFill>
                <a:ea typeface="Times New Roman" panose="02020603050405020304" pitchFamily="18" charset="0"/>
                <a:cs typeface="Calibri" panose="020F0502020204030204" pitchFamily="34" charset="0"/>
                <a:hlinkClick r:id="rId3"/>
              </a:rPr>
              <a:t>https://mrctcenter.org/diversity-in-clinical-research/,</a:t>
            </a:r>
            <a:r>
              <a:rPr lang="en-US" sz="1800" dirty="0">
                <a:solidFill>
                  <a:srgbClr val="000000"/>
                </a:solidFill>
                <a:ea typeface="Times New Roman" panose="02020603050405020304" pitchFamily="18" charset="0"/>
                <a:cs typeface="Times New Roman" panose="02020603050405020304" pitchFamily="18" charset="0"/>
              </a:rPr>
              <a:t> with permission</a:t>
            </a:r>
          </a:p>
          <a:p>
            <a:pPr marL="0" marR="0" indent="0">
              <a:lnSpc>
                <a:spcPct val="105000"/>
              </a:lnSpc>
              <a:spcBef>
                <a:spcPts val="0"/>
              </a:spcBef>
              <a:spcAft>
                <a:spcPts val="0"/>
              </a:spcAft>
              <a:buNone/>
            </a:pPr>
            <a:br>
              <a:rPr lang="en-US" sz="1800" dirty="0">
                <a:solidFill>
                  <a:srgbClr val="000000"/>
                </a:solidFill>
                <a:ea typeface="Times New Roman" panose="02020603050405020304" pitchFamily="18" charset="0"/>
                <a:cs typeface="Times New Roman" panose="02020603050405020304" pitchFamily="18" charset="0"/>
              </a:rPr>
            </a:br>
            <a:r>
              <a:rPr lang="en-US" sz="1800" dirty="0">
                <a:solidFill>
                  <a:srgbClr val="000000"/>
                </a:solidFill>
                <a:ea typeface="Times New Roman" panose="02020603050405020304" pitchFamily="18" charset="0"/>
                <a:cs typeface="Calibri" panose="020F0502020204030204" pitchFamily="34" charset="0"/>
              </a:rPr>
              <a:t>Citation for written materials:</a:t>
            </a:r>
            <a:endParaRPr lang="en-US" sz="1800" dirty="0">
              <a:ea typeface="Times New Roman" panose="02020603050405020304" pitchFamily="18" charset="0"/>
              <a:cs typeface="Times New Roman" panose="02020603050405020304" pitchFamily="18" charset="0"/>
            </a:endParaRPr>
          </a:p>
          <a:p>
            <a:pPr marL="0" marR="0" indent="0">
              <a:lnSpc>
                <a:spcPct val="105000"/>
              </a:lnSpc>
              <a:spcBef>
                <a:spcPts val="0"/>
              </a:spcBef>
              <a:spcAft>
                <a:spcPts val="0"/>
              </a:spcAft>
              <a:buNone/>
            </a:pPr>
            <a:r>
              <a:rPr lang="en-US" sz="1800" dirty="0">
                <a:ea typeface="Times New Roman" panose="02020603050405020304" pitchFamily="18" charset="0"/>
                <a:cs typeface="Times New Roman" panose="02020603050405020304" pitchFamily="18" charset="0"/>
              </a:rPr>
              <a:t>Bierer B.E., White S.A., Meloney L.G., Ahmed H.R., Strauss D.H., Clark L.T., (2021).</a:t>
            </a:r>
          </a:p>
          <a:p>
            <a:pPr marL="0" marR="0" indent="0">
              <a:lnSpc>
                <a:spcPct val="105000"/>
              </a:lnSpc>
              <a:spcBef>
                <a:spcPts val="0"/>
              </a:spcBef>
              <a:spcAft>
                <a:spcPts val="0"/>
              </a:spcAft>
              <a:buNone/>
            </a:pPr>
            <a:r>
              <a:rPr lang="en-US" sz="1800" dirty="0">
                <a:ea typeface="Times New Roman" panose="02020603050405020304" pitchFamily="18" charset="0"/>
                <a:cs typeface="Times New Roman" panose="02020603050405020304" pitchFamily="18" charset="0"/>
              </a:rPr>
              <a:t>Achieving Diversity, Inclusion, and Equity in Clinical Research Guidance Document Version 1.1. Cambridge and Boston, MA: Multi-Regional Clinical Trials Center of Brigham and Women’s Hospital and Harvard (MRCT Center). Available at</a:t>
            </a:r>
            <a:r>
              <a:rPr lang="en-US" sz="1800" dirty="0">
                <a:solidFill>
                  <a:srgbClr val="000000"/>
                </a:solidFill>
                <a:ea typeface="Times New Roman" panose="02020603050405020304" pitchFamily="18" charset="0"/>
                <a:cs typeface="Times New Roman" panose="02020603050405020304" pitchFamily="18" charset="0"/>
              </a:rPr>
              <a:t>: </a:t>
            </a:r>
            <a:r>
              <a:rPr lang="en-US" sz="1800" u="sng" dirty="0">
                <a:solidFill>
                  <a:srgbClr val="0563C1"/>
                </a:solidFill>
                <a:ea typeface="Times New Roman" panose="02020603050405020304" pitchFamily="18" charset="0"/>
                <a:cs typeface="Calibri" panose="020F0502020204030204" pitchFamily="34" charset="0"/>
              </a:rPr>
              <a:t>https://mrctcenter.org/diversity-in-clinical-research/</a:t>
            </a:r>
            <a:endParaRPr lang="en-US" dirty="0">
              <a:ea typeface="Times New Roman" panose="02020603050405020304" pitchFamily="18" charset="0"/>
              <a:cs typeface="Times New Roman" panose="02020603050405020304" pitchFamily="18" charset="0"/>
            </a:endParaRPr>
          </a:p>
          <a:p>
            <a:pPr marL="455613" lvl="1" indent="0">
              <a:buNone/>
            </a:pPr>
            <a:endParaRPr lang="en-US" altLang="en-US" sz="2000"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E5D4C374-7634-0C46-9EB7-6743F5182481}"/>
              </a:ext>
            </a:extLst>
          </p:cNvPr>
          <p:cNvSpPr>
            <a:spLocks noGrp="1"/>
          </p:cNvSpPr>
          <p:nvPr>
            <p:ph type="sldNum" sz="quarter" idx="12"/>
          </p:nvPr>
        </p:nvSpPr>
        <p:spPr/>
        <p:txBody>
          <a:bodyPr/>
          <a:lstStyle/>
          <a:p>
            <a:fld id="{9613E06C-BF75-C64F-BB3A-625D3BF6ECBE}" type="slidenum">
              <a:rPr lang="en-US" smtClean="0"/>
              <a:t>2</a:t>
            </a:fld>
            <a:endParaRPr lang="en-US" dirty="0"/>
          </a:p>
        </p:txBody>
      </p:sp>
      <p:pic>
        <p:nvPicPr>
          <p:cNvPr id="5" name="Picture 4" descr="A red and white logo&#10;&#10;Description automatically generated with medium confidence">
            <a:extLst>
              <a:ext uri="{FF2B5EF4-FFF2-40B4-BE49-F238E27FC236}">
                <a16:creationId xmlns:a16="http://schemas.microsoft.com/office/drawing/2014/main" id="{293A0C2B-E7DA-0C45-855C-A6F4AE81E9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4648" y="3547008"/>
            <a:ext cx="320037" cy="389610"/>
          </a:xfrm>
          <a:prstGeom prst="rect">
            <a:avLst/>
          </a:prstGeom>
        </p:spPr>
      </p:pic>
      <p:pic>
        <p:nvPicPr>
          <p:cNvPr id="8" name="Picture 7" descr="A red and white logo&#10;&#10;Description automatically generated with medium confidence">
            <a:extLst>
              <a:ext uri="{FF2B5EF4-FFF2-40B4-BE49-F238E27FC236}">
                <a16:creationId xmlns:a16="http://schemas.microsoft.com/office/drawing/2014/main" id="{C17668AD-B089-6247-B4C5-3A9566B18A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9437" y="4117862"/>
            <a:ext cx="320037" cy="389610"/>
          </a:xfrm>
          <a:prstGeom prst="rect">
            <a:avLst/>
          </a:prstGeom>
        </p:spPr>
      </p:pic>
      <p:sp>
        <p:nvSpPr>
          <p:cNvPr id="10" name="Footer Placeholder 4">
            <a:extLst>
              <a:ext uri="{FF2B5EF4-FFF2-40B4-BE49-F238E27FC236}">
                <a16:creationId xmlns:a16="http://schemas.microsoft.com/office/drawing/2014/main" id="{087871BC-5866-2741-BF71-187C713ADBD2}"/>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52520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 text&#10;&#10;Description automatically generated">
            <a:extLst>
              <a:ext uri="{FF2B5EF4-FFF2-40B4-BE49-F238E27FC236}">
                <a16:creationId xmlns:a16="http://schemas.microsoft.com/office/drawing/2014/main" id="{CF7F4960-5E60-4341-95E8-276BCB648C6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52341" y="1447223"/>
            <a:ext cx="10291259" cy="4351338"/>
          </a:xfrm>
        </p:spPr>
      </p:pic>
      <p:sp>
        <p:nvSpPr>
          <p:cNvPr id="5" name="Slide Number Placeholder 4">
            <a:extLst>
              <a:ext uri="{FF2B5EF4-FFF2-40B4-BE49-F238E27FC236}">
                <a16:creationId xmlns:a16="http://schemas.microsoft.com/office/drawing/2014/main" id="{159E60DB-87BE-1448-BC04-F9C61647C86F}"/>
              </a:ext>
            </a:extLst>
          </p:cNvPr>
          <p:cNvSpPr>
            <a:spLocks noGrp="1"/>
          </p:cNvSpPr>
          <p:nvPr>
            <p:ph type="sldNum" sz="quarter" idx="12"/>
          </p:nvPr>
        </p:nvSpPr>
        <p:spPr/>
        <p:txBody>
          <a:bodyPr/>
          <a:lstStyle/>
          <a:p>
            <a:fld id="{9613E06C-BF75-C64F-BB3A-625D3BF6ECBE}" type="slidenum">
              <a:rPr lang="en-US" smtClean="0"/>
              <a:t>20</a:t>
            </a:fld>
            <a:endParaRPr lang="en-US" dirty="0"/>
          </a:p>
        </p:txBody>
      </p:sp>
      <p:sp>
        <p:nvSpPr>
          <p:cNvPr id="6" name="Title 5">
            <a:extLst>
              <a:ext uri="{FF2B5EF4-FFF2-40B4-BE49-F238E27FC236}">
                <a16:creationId xmlns:a16="http://schemas.microsoft.com/office/drawing/2014/main" id="{EFDD0BF1-65EE-E949-880A-CC4D5F5D618B}"/>
              </a:ext>
            </a:extLst>
          </p:cNvPr>
          <p:cNvSpPr>
            <a:spLocks noGrp="1"/>
          </p:cNvSpPr>
          <p:nvPr>
            <p:ph type="title"/>
          </p:nvPr>
        </p:nvSpPr>
        <p:spPr/>
        <p:txBody>
          <a:bodyPr/>
          <a:lstStyle/>
          <a:p>
            <a:r>
              <a:rPr lang="en-US" dirty="0"/>
              <a:t>Process, approach, and strategy for community engagement</a:t>
            </a:r>
          </a:p>
        </p:txBody>
      </p:sp>
      <p:sp>
        <p:nvSpPr>
          <p:cNvPr id="9" name="Footer Placeholder 4">
            <a:extLst>
              <a:ext uri="{FF2B5EF4-FFF2-40B4-BE49-F238E27FC236}">
                <a16:creationId xmlns:a16="http://schemas.microsoft.com/office/drawing/2014/main" id="{AE27F9A2-1CB1-4C40-8D19-48FDDA6C8EB8}"/>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25332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27090B-16B6-BF4F-872A-F7353745A2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222" y="1917368"/>
            <a:ext cx="5876192" cy="4259417"/>
          </a:xfrm>
          <a:prstGeom prst="rect">
            <a:avLst/>
          </a:prstGeom>
        </p:spPr>
      </p:pic>
      <p:sp>
        <p:nvSpPr>
          <p:cNvPr id="5" name="Slide Number Placeholder 4">
            <a:extLst>
              <a:ext uri="{FF2B5EF4-FFF2-40B4-BE49-F238E27FC236}">
                <a16:creationId xmlns:a16="http://schemas.microsoft.com/office/drawing/2014/main" id="{09E70BC6-F18E-F147-92D7-DBC6DB7567D5}"/>
              </a:ext>
            </a:extLst>
          </p:cNvPr>
          <p:cNvSpPr>
            <a:spLocks noGrp="1"/>
          </p:cNvSpPr>
          <p:nvPr>
            <p:ph type="sldNum" sz="quarter" idx="12"/>
          </p:nvPr>
        </p:nvSpPr>
        <p:spPr/>
        <p:txBody>
          <a:bodyPr/>
          <a:lstStyle/>
          <a:p>
            <a:fld id="{9613E06C-BF75-C64F-BB3A-625D3BF6ECBE}" type="slidenum">
              <a:rPr lang="en-US" smtClean="0"/>
              <a:t>21</a:t>
            </a:fld>
            <a:endParaRPr lang="en-US" dirty="0"/>
          </a:p>
        </p:txBody>
      </p:sp>
      <p:sp>
        <p:nvSpPr>
          <p:cNvPr id="6" name="Title 5">
            <a:extLst>
              <a:ext uri="{FF2B5EF4-FFF2-40B4-BE49-F238E27FC236}">
                <a16:creationId xmlns:a16="http://schemas.microsoft.com/office/drawing/2014/main" id="{DF5C3AFB-D3C4-8648-B6BD-F9C9959A89D2}"/>
              </a:ext>
            </a:extLst>
          </p:cNvPr>
          <p:cNvSpPr>
            <a:spLocks noGrp="1"/>
          </p:cNvSpPr>
          <p:nvPr>
            <p:ph type="title"/>
          </p:nvPr>
        </p:nvSpPr>
        <p:spPr/>
        <p:txBody>
          <a:bodyPr/>
          <a:lstStyle/>
          <a:p>
            <a:r>
              <a:rPr lang="en-US" dirty="0"/>
              <a:t>Individuals must be invited</a:t>
            </a:r>
          </a:p>
        </p:txBody>
      </p:sp>
      <p:pic>
        <p:nvPicPr>
          <p:cNvPr id="1030" name="Picture 6" descr="cartoon2 - The Research Companion">
            <a:extLst>
              <a:ext uri="{FF2B5EF4-FFF2-40B4-BE49-F238E27FC236}">
                <a16:creationId xmlns:a16="http://schemas.microsoft.com/office/drawing/2014/main" id="{9A940419-1DB1-7B47-AD07-A04F6215009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0272" y="1477670"/>
            <a:ext cx="4188095" cy="33992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87E782-B1D7-064D-A397-EE9FE181E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073" y="1058123"/>
            <a:ext cx="6310230" cy="1249371"/>
          </a:xfrm>
          <a:prstGeom prst="rect">
            <a:avLst/>
          </a:prstGeom>
        </p:spPr>
      </p:pic>
      <p:sp>
        <p:nvSpPr>
          <p:cNvPr id="2" name="Rectangle 1">
            <a:extLst>
              <a:ext uri="{FF2B5EF4-FFF2-40B4-BE49-F238E27FC236}">
                <a16:creationId xmlns:a16="http://schemas.microsoft.com/office/drawing/2014/main" id="{F2BB3B95-4F9F-C940-B590-11DF96654D00}"/>
              </a:ext>
            </a:extLst>
          </p:cNvPr>
          <p:cNvSpPr/>
          <p:nvPr/>
        </p:nvSpPr>
        <p:spPr>
          <a:xfrm>
            <a:off x="7416062" y="4926728"/>
            <a:ext cx="3209533" cy="246221"/>
          </a:xfrm>
          <a:prstGeom prst="rect">
            <a:avLst/>
          </a:prstGeom>
        </p:spPr>
        <p:txBody>
          <a:bodyPr wrap="none">
            <a:spAutoFit/>
          </a:bodyPr>
          <a:lstStyle/>
          <a:p>
            <a:r>
              <a:rPr lang="en-US" sz="1000" dirty="0"/>
              <a:t>From: </a:t>
            </a:r>
            <a:r>
              <a:rPr lang="en-US" sz="1000" dirty="0">
                <a:hlinkClick r:id="rId6"/>
              </a:rPr>
              <a:t>http://www.aral.com.au/ari/p-ywadsworth98.html</a:t>
            </a:r>
            <a:r>
              <a:rPr lang="en-US" sz="1000" dirty="0"/>
              <a:t> </a:t>
            </a:r>
          </a:p>
        </p:txBody>
      </p:sp>
      <p:sp>
        <p:nvSpPr>
          <p:cNvPr id="9" name="Rectangle 8">
            <a:extLst>
              <a:ext uri="{FF2B5EF4-FFF2-40B4-BE49-F238E27FC236}">
                <a16:creationId xmlns:a16="http://schemas.microsoft.com/office/drawing/2014/main" id="{9894E6DB-001C-0045-BC65-179CCE80AD5B}"/>
              </a:ext>
            </a:extLst>
          </p:cNvPr>
          <p:cNvSpPr/>
          <p:nvPr/>
        </p:nvSpPr>
        <p:spPr>
          <a:xfrm>
            <a:off x="6365756" y="5547789"/>
            <a:ext cx="4496208" cy="738664"/>
          </a:xfrm>
          <a:prstGeom prst="rect">
            <a:avLst/>
          </a:prstGeom>
          <a:solidFill>
            <a:schemeClr val="bg1"/>
          </a:solidFill>
        </p:spPr>
        <p:txBody>
          <a:bodyPr wrap="square">
            <a:spAutoFit/>
          </a:bodyPr>
          <a:lstStyle/>
          <a:p>
            <a:r>
              <a:rPr lang="en-US" sz="1050" dirty="0"/>
              <a:t>Blue indicates interview and non-intervention studies; red indicates clinical intervention studies. The graph indicates that most studies found that  African-Americans were equally willing to participate  in research as non-Hispanic white</a:t>
            </a:r>
            <a:br>
              <a:rPr lang="en-US" sz="1050" dirty="0"/>
            </a:br>
            <a:r>
              <a:rPr lang="en-US" sz="1050" dirty="0"/>
              <a:t>DOI: 10.1371/journal.pmed.0030019.g002 </a:t>
            </a:r>
          </a:p>
        </p:txBody>
      </p:sp>
      <p:sp>
        <p:nvSpPr>
          <p:cNvPr id="4" name="Left Arrow 3">
            <a:extLst>
              <a:ext uri="{FF2B5EF4-FFF2-40B4-BE49-F238E27FC236}">
                <a16:creationId xmlns:a16="http://schemas.microsoft.com/office/drawing/2014/main" id="{C602BC59-D6BA-D048-B393-30215B767EEF}"/>
              </a:ext>
            </a:extLst>
          </p:cNvPr>
          <p:cNvSpPr/>
          <p:nvPr/>
        </p:nvSpPr>
        <p:spPr>
          <a:xfrm>
            <a:off x="6048926" y="5898089"/>
            <a:ext cx="269756" cy="1674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C543BBBB-E3CC-5440-97AB-41C64E352BDC}"/>
              </a:ext>
            </a:extLst>
          </p:cNvPr>
          <p:cNvSpPr txBox="1">
            <a:spLocks/>
          </p:cNvSpPr>
          <p:nvPr/>
        </p:nvSpPr>
        <p:spPr>
          <a:xfrm>
            <a:off x="3819437" y="6428538"/>
            <a:ext cx="12812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a:t>©MRCT Center</a:t>
            </a:r>
            <a:endParaRPr lang="en-US" altLang="en-US" dirty="0"/>
          </a:p>
        </p:txBody>
      </p:sp>
    </p:spTree>
    <p:extLst>
      <p:ext uri="{BB962C8B-B14F-4D97-AF65-F5344CB8AC3E}">
        <p14:creationId xmlns:p14="http://schemas.microsoft.com/office/powerpoint/2010/main" val="55758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E7B8-8CC5-4F49-B439-FDBE94E83C96}"/>
              </a:ext>
            </a:extLst>
          </p:cNvPr>
          <p:cNvSpPr>
            <a:spLocks noGrp="1"/>
          </p:cNvSpPr>
          <p:nvPr>
            <p:ph type="title"/>
          </p:nvPr>
        </p:nvSpPr>
        <p:spPr/>
        <p:txBody>
          <a:bodyPr/>
          <a:lstStyle/>
          <a:p>
            <a:r>
              <a:rPr lang="en-US" dirty="0"/>
              <a:t>So why are some people not asked?</a:t>
            </a:r>
          </a:p>
        </p:txBody>
      </p:sp>
      <p:sp>
        <p:nvSpPr>
          <p:cNvPr id="3" name="Content Placeholder 2">
            <a:extLst>
              <a:ext uri="{FF2B5EF4-FFF2-40B4-BE49-F238E27FC236}">
                <a16:creationId xmlns:a16="http://schemas.microsoft.com/office/drawing/2014/main" id="{16105394-737D-934B-95FA-B07B9EAA9F51}"/>
              </a:ext>
            </a:extLst>
          </p:cNvPr>
          <p:cNvSpPr>
            <a:spLocks noGrp="1"/>
          </p:cNvSpPr>
          <p:nvPr>
            <p:ph idx="1"/>
          </p:nvPr>
        </p:nvSpPr>
        <p:spPr>
          <a:xfrm>
            <a:off x="579406" y="1225917"/>
            <a:ext cx="6353410" cy="4351338"/>
          </a:xfrm>
        </p:spPr>
        <p:txBody>
          <a:bodyPr>
            <a:normAutofit fontScale="92500" lnSpcReduction="20000"/>
          </a:bodyPr>
          <a:lstStyle/>
          <a:p>
            <a:pPr>
              <a:lnSpc>
                <a:spcPct val="110000"/>
              </a:lnSpc>
            </a:pPr>
            <a:r>
              <a:rPr lang="en-US" sz="2000" dirty="0">
                <a:solidFill>
                  <a:schemeClr val="tx1"/>
                </a:solidFill>
              </a:rPr>
              <a:t>Education</a:t>
            </a:r>
          </a:p>
          <a:p>
            <a:pPr>
              <a:lnSpc>
                <a:spcPct val="110000"/>
              </a:lnSpc>
            </a:pPr>
            <a:r>
              <a:rPr lang="en-US" sz="2000" dirty="0">
                <a:solidFill>
                  <a:schemeClr val="tx1"/>
                </a:solidFill>
              </a:rPr>
              <a:t>Access</a:t>
            </a:r>
          </a:p>
          <a:p>
            <a:pPr>
              <a:lnSpc>
                <a:spcPct val="110000"/>
              </a:lnSpc>
            </a:pPr>
            <a:r>
              <a:rPr lang="en-US" sz="2000" dirty="0">
                <a:solidFill>
                  <a:schemeClr val="tx1"/>
                </a:solidFill>
              </a:rPr>
              <a:t>Accessibility</a:t>
            </a:r>
          </a:p>
          <a:p>
            <a:pPr>
              <a:lnSpc>
                <a:spcPct val="110000"/>
              </a:lnSpc>
            </a:pPr>
            <a:r>
              <a:rPr lang="en-US" sz="2000" dirty="0">
                <a:solidFill>
                  <a:schemeClr val="tx1"/>
                </a:solidFill>
              </a:rPr>
              <a:t>Referral, if necessary</a:t>
            </a:r>
          </a:p>
          <a:p>
            <a:pPr>
              <a:lnSpc>
                <a:spcPct val="110000"/>
              </a:lnSpc>
            </a:pPr>
            <a:endParaRPr lang="en-US" sz="2000" dirty="0">
              <a:solidFill>
                <a:schemeClr val="tx1"/>
              </a:solidFill>
            </a:endParaRPr>
          </a:p>
          <a:p>
            <a:pPr>
              <a:lnSpc>
                <a:spcPct val="110000"/>
              </a:lnSpc>
            </a:pPr>
            <a:r>
              <a:rPr lang="en-US" sz="2000" dirty="0">
                <a:solidFill>
                  <a:schemeClr val="tx1"/>
                </a:solidFill>
              </a:rPr>
              <a:t>But in academic centers, often because the investigator or their study team never asks.</a:t>
            </a:r>
          </a:p>
          <a:p>
            <a:pPr lvl="1">
              <a:lnSpc>
                <a:spcPct val="110000"/>
              </a:lnSpc>
            </a:pPr>
            <a:r>
              <a:rPr lang="en-US" sz="2000" dirty="0">
                <a:solidFill>
                  <a:schemeClr val="tx1"/>
                </a:solidFill>
              </a:rPr>
              <a:t>”They would have trouble attending appointments.”</a:t>
            </a:r>
          </a:p>
          <a:p>
            <a:pPr lvl="1">
              <a:lnSpc>
                <a:spcPct val="110000"/>
              </a:lnSpc>
            </a:pPr>
            <a:r>
              <a:rPr lang="en-US" sz="2000" dirty="0">
                <a:solidFill>
                  <a:schemeClr val="tx1"/>
                </a:solidFill>
              </a:rPr>
              <a:t>“They don’t have a stable living environment.”</a:t>
            </a:r>
          </a:p>
          <a:p>
            <a:pPr lvl="1">
              <a:lnSpc>
                <a:spcPct val="110000"/>
              </a:lnSpc>
            </a:pPr>
            <a:r>
              <a:rPr lang="en-US" sz="2000" dirty="0">
                <a:solidFill>
                  <a:schemeClr val="tx1"/>
                </a:solidFill>
              </a:rPr>
              <a:t>“It’s too far to travel.”</a:t>
            </a:r>
          </a:p>
          <a:p>
            <a:pPr lvl="1">
              <a:lnSpc>
                <a:spcPct val="110000"/>
              </a:lnSpc>
            </a:pPr>
            <a:r>
              <a:rPr lang="en-US" sz="2000" dirty="0">
                <a:solidFill>
                  <a:schemeClr val="tx1"/>
                </a:solidFill>
              </a:rPr>
              <a:t>“They have children at home”</a:t>
            </a:r>
          </a:p>
          <a:p>
            <a:pPr lvl="1">
              <a:lnSpc>
                <a:spcPct val="110000"/>
              </a:lnSpc>
            </a:pPr>
            <a:r>
              <a:rPr lang="en-US" sz="2000" dirty="0">
                <a:solidFill>
                  <a:schemeClr val="tx1"/>
                </a:solidFill>
              </a:rPr>
              <a:t>”They might not complete the study.”</a:t>
            </a:r>
          </a:p>
        </p:txBody>
      </p:sp>
      <p:sp>
        <p:nvSpPr>
          <p:cNvPr id="5" name="Footer Placeholder 4">
            <a:extLst>
              <a:ext uri="{FF2B5EF4-FFF2-40B4-BE49-F238E27FC236}">
                <a16:creationId xmlns:a16="http://schemas.microsoft.com/office/drawing/2014/main" id="{744F4390-8624-6A48-952C-E2753C9599C9}"/>
              </a:ext>
            </a:extLst>
          </p:cNvPr>
          <p:cNvSpPr>
            <a:spLocks noGrp="1"/>
          </p:cNvSpPr>
          <p:nvPr>
            <p:ph type="ftr" sz="quarter" idx="11"/>
          </p:nvPr>
        </p:nvSpPr>
        <p:spPr/>
        <p:txBody>
          <a:bodyPr/>
          <a:lstStyle/>
          <a:p>
            <a:r>
              <a:rPr lang="en-US"/>
              <a:t>©MRCT Center                                      </a:t>
            </a:r>
          </a:p>
        </p:txBody>
      </p:sp>
      <p:sp>
        <p:nvSpPr>
          <p:cNvPr id="6" name="Slide Number Placeholder 5">
            <a:extLst>
              <a:ext uri="{FF2B5EF4-FFF2-40B4-BE49-F238E27FC236}">
                <a16:creationId xmlns:a16="http://schemas.microsoft.com/office/drawing/2014/main" id="{C067BAE5-1262-E848-BD33-57BA78670709}"/>
              </a:ext>
            </a:extLst>
          </p:cNvPr>
          <p:cNvSpPr>
            <a:spLocks noGrp="1"/>
          </p:cNvSpPr>
          <p:nvPr>
            <p:ph type="sldNum" sz="quarter" idx="12"/>
          </p:nvPr>
        </p:nvSpPr>
        <p:spPr/>
        <p:txBody>
          <a:bodyPr/>
          <a:lstStyle/>
          <a:p>
            <a:fld id="{06B5C7E1-F82D-914C-B0F4-47E71727C685}" type="slidenum">
              <a:rPr lang="en-US" smtClean="0"/>
              <a:t>22</a:t>
            </a:fld>
            <a:endParaRPr lang="en-US"/>
          </a:p>
        </p:txBody>
      </p:sp>
      <p:sp>
        <p:nvSpPr>
          <p:cNvPr id="7" name="Content Placeholder 2">
            <a:extLst>
              <a:ext uri="{FF2B5EF4-FFF2-40B4-BE49-F238E27FC236}">
                <a16:creationId xmlns:a16="http://schemas.microsoft.com/office/drawing/2014/main" id="{491AA58A-796D-1D43-A77B-FA5FCAF7C1A6}"/>
              </a:ext>
            </a:extLst>
          </p:cNvPr>
          <p:cNvSpPr txBox="1">
            <a:spLocks/>
          </p:cNvSpPr>
          <p:nvPr/>
        </p:nvSpPr>
        <p:spPr>
          <a:xfrm>
            <a:off x="7054105" y="1572042"/>
            <a:ext cx="4858758" cy="484028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rgbClr val="003D54"/>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SzPct val="80000"/>
              <a:buFont typeface="Courier New" panose="02070309020205020404" pitchFamily="49" charset="0"/>
              <a:buChar char="o"/>
              <a:defRPr sz="2400" b="0" i="0" kern="1200">
                <a:solidFill>
                  <a:srgbClr val="003D54"/>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SzPct val="80000"/>
              <a:buFont typeface="Wingdings" pitchFamily="2" charset="2"/>
              <a:buChar char="§"/>
              <a:defRPr sz="2200" b="0" i="0" kern="1200">
                <a:solidFill>
                  <a:srgbClr val="003D54"/>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SzPct val="75000"/>
              <a:buFont typeface="Wingdings" pitchFamily="2" charset="2"/>
              <a:buChar char="Ø"/>
              <a:defRPr sz="2000" b="0" i="0" kern="1200">
                <a:solidFill>
                  <a:srgbClr val="003D54"/>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rgbClr val="003D54"/>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00"/>
              </a:spcAft>
            </a:pPr>
            <a:r>
              <a:rPr lang="en-US" sz="2000" dirty="0">
                <a:solidFill>
                  <a:schemeClr val="tx1"/>
                </a:solidFill>
              </a:rPr>
              <a:t>Age</a:t>
            </a:r>
          </a:p>
          <a:p>
            <a:pPr>
              <a:lnSpc>
                <a:spcPct val="120000"/>
              </a:lnSpc>
              <a:spcBef>
                <a:spcPts val="0"/>
              </a:spcBef>
              <a:spcAft>
                <a:spcPts val="100"/>
              </a:spcAft>
            </a:pPr>
            <a:r>
              <a:rPr lang="en-US" sz="2000" dirty="0">
                <a:solidFill>
                  <a:schemeClr val="tx1"/>
                </a:solidFill>
              </a:rPr>
              <a:t>Disability</a:t>
            </a:r>
          </a:p>
          <a:p>
            <a:pPr>
              <a:lnSpc>
                <a:spcPct val="120000"/>
              </a:lnSpc>
              <a:spcBef>
                <a:spcPts val="0"/>
              </a:spcBef>
              <a:spcAft>
                <a:spcPts val="100"/>
              </a:spcAft>
            </a:pPr>
            <a:r>
              <a:rPr lang="en-US" sz="2000" dirty="0">
                <a:solidFill>
                  <a:schemeClr val="tx1"/>
                </a:solidFill>
              </a:rPr>
              <a:t>Education</a:t>
            </a:r>
          </a:p>
          <a:p>
            <a:pPr>
              <a:lnSpc>
                <a:spcPct val="120000"/>
              </a:lnSpc>
              <a:spcBef>
                <a:spcPts val="0"/>
              </a:spcBef>
              <a:spcAft>
                <a:spcPts val="100"/>
              </a:spcAft>
            </a:pPr>
            <a:r>
              <a:rPr lang="en-US" sz="2000" dirty="0">
                <a:solidFill>
                  <a:schemeClr val="tx1"/>
                </a:solidFill>
              </a:rPr>
              <a:t>English language proficiency and fluency</a:t>
            </a:r>
          </a:p>
          <a:p>
            <a:pPr>
              <a:lnSpc>
                <a:spcPct val="120000"/>
              </a:lnSpc>
              <a:spcBef>
                <a:spcPts val="0"/>
              </a:spcBef>
              <a:spcAft>
                <a:spcPts val="100"/>
              </a:spcAft>
            </a:pPr>
            <a:r>
              <a:rPr lang="en-US" sz="2000" dirty="0">
                <a:solidFill>
                  <a:schemeClr val="tx1"/>
                </a:solidFill>
              </a:rPr>
              <a:t>Ethnicity</a:t>
            </a:r>
          </a:p>
          <a:p>
            <a:pPr>
              <a:lnSpc>
                <a:spcPct val="120000"/>
              </a:lnSpc>
              <a:spcBef>
                <a:spcPts val="0"/>
              </a:spcBef>
              <a:spcAft>
                <a:spcPts val="100"/>
              </a:spcAft>
            </a:pPr>
            <a:r>
              <a:rPr lang="en-US" sz="2000" dirty="0">
                <a:solidFill>
                  <a:schemeClr val="tx1"/>
                </a:solidFill>
              </a:rPr>
              <a:t>Health status</a:t>
            </a:r>
          </a:p>
          <a:p>
            <a:pPr>
              <a:lnSpc>
                <a:spcPct val="120000"/>
              </a:lnSpc>
              <a:spcBef>
                <a:spcPts val="0"/>
              </a:spcBef>
              <a:spcAft>
                <a:spcPts val="100"/>
              </a:spcAft>
            </a:pPr>
            <a:r>
              <a:rPr lang="en-US" sz="2000" dirty="0">
                <a:solidFill>
                  <a:schemeClr val="tx1"/>
                </a:solidFill>
              </a:rPr>
              <a:t>Disease/diagnosis (HIV/AIDS)</a:t>
            </a:r>
          </a:p>
          <a:p>
            <a:pPr>
              <a:lnSpc>
                <a:spcPct val="120000"/>
              </a:lnSpc>
              <a:spcBef>
                <a:spcPts val="0"/>
              </a:spcBef>
              <a:spcAft>
                <a:spcPts val="100"/>
              </a:spcAft>
            </a:pPr>
            <a:r>
              <a:rPr lang="en-US" sz="2000" dirty="0">
                <a:solidFill>
                  <a:schemeClr val="tx1"/>
                </a:solidFill>
              </a:rPr>
              <a:t>Insurance</a:t>
            </a:r>
          </a:p>
          <a:p>
            <a:pPr>
              <a:lnSpc>
                <a:spcPct val="120000"/>
              </a:lnSpc>
              <a:spcBef>
                <a:spcPts val="0"/>
              </a:spcBef>
              <a:spcAft>
                <a:spcPts val="100"/>
              </a:spcAft>
            </a:pPr>
            <a:r>
              <a:rPr lang="en-US" sz="2000" dirty="0">
                <a:solidFill>
                  <a:schemeClr val="tx1"/>
                </a:solidFill>
              </a:rPr>
              <a:t>Obesity</a:t>
            </a:r>
          </a:p>
          <a:p>
            <a:pPr>
              <a:lnSpc>
                <a:spcPct val="120000"/>
              </a:lnSpc>
              <a:spcBef>
                <a:spcPts val="0"/>
              </a:spcBef>
              <a:spcAft>
                <a:spcPts val="100"/>
              </a:spcAft>
            </a:pPr>
            <a:r>
              <a:rPr lang="en-US" sz="2000" dirty="0">
                <a:solidFill>
                  <a:schemeClr val="tx1"/>
                </a:solidFill>
              </a:rPr>
              <a:t>Race</a:t>
            </a:r>
          </a:p>
          <a:p>
            <a:pPr>
              <a:lnSpc>
                <a:spcPct val="120000"/>
              </a:lnSpc>
              <a:spcBef>
                <a:spcPts val="0"/>
              </a:spcBef>
              <a:spcAft>
                <a:spcPts val="100"/>
              </a:spcAft>
            </a:pPr>
            <a:r>
              <a:rPr lang="en-US" sz="2000" dirty="0">
                <a:solidFill>
                  <a:schemeClr val="tx1"/>
                </a:solidFill>
              </a:rPr>
              <a:t>Socioeconomic status (SES)</a:t>
            </a:r>
          </a:p>
          <a:p>
            <a:pPr>
              <a:lnSpc>
                <a:spcPct val="120000"/>
              </a:lnSpc>
              <a:spcBef>
                <a:spcPts val="0"/>
              </a:spcBef>
              <a:spcAft>
                <a:spcPts val="100"/>
              </a:spcAft>
            </a:pPr>
            <a:r>
              <a:rPr lang="en-US" sz="2000" dirty="0">
                <a:solidFill>
                  <a:schemeClr val="tx1"/>
                </a:solidFill>
              </a:rPr>
              <a:t>Sexual orientation, gender identity, or expression</a:t>
            </a:r>
          </a:p>
          <a:p>
            <a:pPr>
              <a:lnSpc>
                <a:spcPct val="120000"/>
              </a:lnSpc>
              <a:spcBef>
                <a:spcPts val="0"/>
              </a:spcBef>
              <a:spcAft>
                <a:spcPts val="100"/>
              </a:spcAft>
            </a:pPr>
            <a:r>
              <a:rPr lang="en-US" sz="2000" dirty="0">
                <a:solidFill>
                  <a:schemeClr val="tx1"/>
                </a:solidFill>
              </a:rPr>
              <a:t>Substance use (injection drug user) and</a:t>
            </a:r>
          </a:p>
          <a:p>
            <a:pPr>
              <a:lnSpc>
                <a:spcPct val="120000"/>
              </a:lnSpc>
              <a:spcBef>
                <a:spcPts val="0"/>
              </a:spcBef>
              <a:spcAft>
                <a:spcPts val="100"/>
              </a:spcAft>
            </a:pPr>
            <a:r>
              <a:rPr lang="en-US" sz="2000" dirty="0">
                <a:solidFill>
                  <a:schemeClr val="tx1"/>
                </a:solidFill>
              </a:rPr>
              <a:t>Social contact (investigator contact with patient populations)</a:t>
            </a:r>
          </a:p>
          <a:p>
            <a:pPr>
              <a:lnSpc>
                <a:spcPct val="120000"/>
              </a:lnSpc>
              <a:spcBef>
                <a:spcPts val="0"/>
              </a:spcBef>
              <a:spcAft>
                <a:spcPts val="100"/>
              </a:spcAft>
            </a:pPr>
            <a:r>
              <a:rPr lang="en-US" sz="2000" dirty="0">
                <a:solidFill>
                  <a:schemeClr val="tx1"/>
                </a:solidFill>
              </a:rPr>
              <a:t>Other</a:t>
            </a:r>
          </a:p>
          <a:p>
            <a:pPr marL="0" indent="0">
              <a:lnSpc>
                <a:spcPct val="120000"/>
              </a:lnSpc>
              <a:spcBef>
                <a:spcPts val="0"/>
              </a:spcBef>
              <a:spcAft>
                <a:spcPts val="100"/>
              </a:spcAft>
              <a:buFont typeface="Arial" panose="020B0604020202020204" pitchFamily="34" charset="0"/>
              <a:buNone/>
            </a:pPr>
            <a:endParaRPr lang="en-US" sz="2000" dirty="0">
              <a:solidFill>
                <a:schemeClr val="tx1"/>
              </a:solidFill>
            </a:endParaRPr>
          </a:p>
        </p:txBody>
      </p:sp>
      <p:sp>
        <p:nvSpPr>
          <p:cNvPr id="8" name="Rectangle 7">
            <a:extLst>
              <a:ext uri="{FF2B5EF4-FFF2-40B4-BE49-F238E27FC236}">
                <a16:creationId xmlns:a16="http://schemas.microsoft.com/office/drawing/2014/main" id="{5ECA5A68-6728-5949-8380-D2CA923F5BBD}"/>
              </a:ext>
            </a:extLst>
          </p:cNvPr>
          <p:cNvSpPr/>
          <p:nvPr/>
        </p:nvSpPr>
        <p:spPr>
          <a:xfrm>
            <a:off x="7073424" y="1162402"/>
            <a:ext cx="2645917" cy="400110"/>
          </a:xfrm>
          <a:prstGeom prst="rect">
            <a:avLst/>
          </a:prstGeom>
        </p:spPr>
        <p:txBody>
          <a:bodyPr wrap="none">
            <a:spAutoFit/>
          </a:bodyPr>
          <a:lstStyle/>
          <a:p>
            <a:r>
              <a:rPr lang="en-US" sz="2000" dirty="0"/>
              <a:t>Identified Areas of Bias </a:t>
            </a:r>
          </a:p>
        </p:txBody>
      </p:sp>
      <p:sp>
        <p:nvSpPr>
          <p:cNvPr id="9" name="TextBox 8">
            <a:extLst>
              <a:ext uri="{FF2B5EF4-FFF2-40B4-BE49-F238E27FC236}">
                <a16:creationId xmlns:a16="http://schemas.microsoft.com/office/drawing/2014/main" id="{A604AF43-9F24-3949-9FAB-6592128DBF70}"/>
              </a:ext>
            </a:extLst>
          </p:cNvPr>
          <p:cNvSpPr txBox="1"/>
          <p:nvPr/>
        </p:nvSpPr>
        <p:spPr>
          <a:xfrm>
            <a:off x="1073813" y="5520620"/>
            <a:ext cx="5491247" cy="707886"/>
          </a:xfrm>
          <a:prstGeom prst="rect">
            <a:avLst/>
          </a:prstGeom>
          <a:solidFill>
            <a:srgbClr val="003D54"/>
          </a:solidFill>
        </p:spPr>
        <p:txBody>
          <a:bodyPr wrap="none" rtlCol="0">
            <a:spAutoFit/>
          </a:bodyPr>
          <a:lstStyle/>
          <a:p>
            <a:pPr algn="ctr"/>
            <a:r>
              <a:rPr lang="en-US" sz="2000" dirty="0">
                <a:solidFill>
                  <a:schemeClr val="bg1"/>
                </a:solidFill>
              </a:rPr>
              <a:t>Implicit bias and cultural competence training</a:t>
            </a:r>
          </a:p>
          <a:p>
            <a:pPr algn="ctr"/>
            <a:r>
              <a:rPr lang="en-US" sz="2000" dirty="0">
                <a:solidFill>
                  <a:schemeClr val="bg1"/>
                </a:solidFill>
              </a:rPr>
              <a:t>may help to promote awareness and self-reflection</a:t>
            </a:r>
          </a:p>
        </p:txBody>
      </p:sp>
    </p:spTree>
    <p:extLst>
      <p:ext uri="{BB962C8B-B14F-4D97-AF65-F5344CB8AC3E}">
        <p14:creationId xmlns:p14="http://schemas.microsoft.com/office/powerpoint/2010/main" val="30276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AB82-C226-0E4D-B2BC-62136EE99312}"/>
              </a:ext>
            </a:extLst>
          </p:cNvPr>
          <p:cNvSpPr>
            <a:spLocks noGrp="1"/>
          </p:cNvSpPr>
          <p:nvPr>
            <p:ph type="title"/>
          </p:nvPr>
        </p:nvSpPr>
        <p:spPr/>
        <p:txBody>
          <a:bodyPr/>
          <a:lstStyle/>
          <a:p>
            <a:r>
              <a:rPr lang="en-US" b="0" dirty="0"/>
              <a:t>Study Design, Conduct, and Implementation</a:t>
            </a:r>
          </a:p>
        </p:txBody>
      </p:sp>
      <p:sp>
        <p:nvSpPr>
          <p:cNvPr id="6" name="Slide Number Placeholder 5">
            <a:extLst>
              <a:ext uri="{FF2B5EF4-FFF2-40B4-BE49-F238E27FC236}">
                <a16:creationId xmlns:a16="http://schemas.microsoft.com/office/drawing/2014/main" id="{71F0F97C-46F5-A047-8E23-C63545222156}"/>
              </a:ext>
            </a:extLst>
          </p:cNvPr>
          <p:cNvSpPr>
            <a:spLocks noGrp="1"/>
          </p:cNvSpPr>
          <p:nvPr>
            <p:ph type="sldNum" sz="quarter" idx="12"/>
          </p:nvPr>
        </p:nvSpPr>
        <p:spPr/>
        <p:txBody>
          <a:bodyPr/>
          <a:lstStyle/>
          <a:p>
            <a:fld id="{9613E06C-BF75-C64F-BB3A-625D3BF6ECBE}" type="slidenum">
              <a:rPr lang="en-US" smtClean="0"/>
              <a:t>23</a:t>
            </a:fld>
            <a:endParaRPr lang="en-US" dirty="0"/>
          </a:p>
        </p:txBody>
      </p:sp>
    </p:spTree>
    <p:extLst>
      <p:ext uri="{BB962C8B-B14F-4D97-AF65-F5344CB8AC3E}">
        <p14:creationId xmlns:p14="http://schemas.microsoft.com/office/powerpoint/2010/main" val="289637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3B51BD-02DF-3C48-AA33-FF16F2C6ABF1}"/>
              </a:ext>
            </a:extLst>
          </p:cNvPr>
          <p:cNvSpPr>
            <a:spLocks noGrp="1"/>
          </p:cNvSpPr>
          <p:nvPr>
            <p:ph type="sldNum" sz="quarter" idx="12"/>
          </p:nvPr>
        </p:nvSpPr>
        <p:spPr/>
        <p:txBody>
          <a:bodyPr/>
          <a:lstStyle/>
          <a:p>
            <a:fld id="{9613E06C-BF75-C64F-BB3A-625D3BF6ECBE}" type="slidenum">
              <a:rPr lang="en-US" smtClean="0"/>
              <a:t>24</a:t>
            </a:fld>
            <a:endParaRPr lang="en-US" dirty="0"/>
          </a:p>
        </p:txBody>
      </p:sp>
      <p:sp>
        <p:nvSpPr>
          <p:cNvPr id="7" name="Rectangle 6">
            <a:extLst>
              <a:ext uri="{FF2B5EF4-FFF2-40B4-BE49-F238E27FC236}">
                <a16:creationId xmlns:a16="http://schemas.microsoft.com/office/drawing/2014/main" id="{5F4D6F31-DBD0-FC4F-A92C-9F60C1B2763D}"/>
              </a:ext>
            </a:extLst>
          </p:cNvPr>
          <p:cNvSpPr/>
          <p:nvPr/>
        </p:nvSpPr>
        <p:spPr>
          <a:xfrm>
            <a:off x="4609976" y="4250139"/>
            <a:ext cx="2565033" cy="315708"/>
          </a:xfrm>
          <a:prstGeom prst="rect">
            <a:avLst/>
          </a:prstGeom>
          <a:solidFill>
            <a:schemeClr val="bg1"/>
          </a:solidFill>
          <a:ln>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EC3D23B-43A0-A748-84E7-CFB02CCD0488}"/>
              </a:ext>
            </a:extLst>
          </p:cNvPr>
          <p:cNvSpPr/>
          <p:nvPr/>
        </p:nvSpPr>
        <p:spPr>
          <a:xfrm>
            <a:off x="8349040" y="2845453"/>
            <a:ext cx="650654" cy="41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333F7C5-06D3-384C-A836-7521CD60D26C}"/>
              </a:ext>
            </a:extLst>
          </p:cNvPr>
          <p:cNvSpPr/>
          <p:nvPr/>
        </p:nvSpPr>
        <p:spPr>
          <a:xfrm>
            <a:off x="2219411" y="3162203"/>
            <a:ext cx="1135053" cy="66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8CCC7D-BFB7-1046-AAE5-7FF1908F3DAB}"/>
              </a:ext>
            </a:extLst>
          </p:cNvPr>
          <p:cNvSpPr/>
          <p:nvPr/>
        </p:nvSpPr>
        <p:spPr>
          <a:xfrm>
            <a:off x="3394536" y="3311392"/>
            <a:ext cx="339499" cy="41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BB704C3-AA4B-324A-93A2-176DE547714F}"/>
              </a:ext>
            </a:extLst>
          </p:cNvPr>
          <p:cNvSpPr/>
          <p:nvPr/>
        </p:nvSpPr>
        <p:spPr>
          <a:xfrm>
            <a:off x="9386939" y="3333659"/>
            <a:ext cx="339499" cy="41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3BDAC4C-FB36-714D-AEAB-275919FF711E}"/>
              </a:ext>
            </a:extLst>
          </p:cNvPr>
          <p:cNvSpPr/>
          <p:nvPr/>
        </p:nvSpPr>
        <p:spPr>
          <a:xfrm>
            <a:off x="9744570" y="3202136"/>
            <a:ext cx="1135053" cy="66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AEB36970-31CC-D744-AF37-AB8CFDCBF54E}"/>
              </a:ext>
            </a:extLst>
          </p:cNvPr>
          <p:cNvCxnSpPr>
            <a:cxnSpLocks/>
          </p:cNvCxnSpPr>
          <p:nvPr/>
        </p:nvCxnSpPr>
        <p:spPr>
          <a:xfrm>
            <a:off x="9348947" y="3747808"/>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BE69B0-877F-5C44-8F2F-DF37103F452E}"/>
              </a:ext>
            </a:extLst>
          </p:cNvPr>
          <p:cNvCxnSpPr>
            <a:cxnSpLocks/>
          </p:cNvCxnSpPr>
          <p:nvPr/>
        </p:nvCxnSpPr>
        <p:spPr>
          <a:xfrm>
            <a:off x="9930121" y="3747808"/>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1B7861-95B2-8F4C-AB5A-08B795CDC116}"/>
              </a:ext>
            </a:extLst>
          </p:cNvPr>
          <p:cNvCxnSpPr>
            <a:cxnSpLocks/>
          </p:cNvCxnSpPr>
          <p:nvPr/>
        </p:nvCxnSpPr>
        <p:spPr>
          <a:xfrm>
            <a:off x="8541071" y="3468199"/>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A2BCB1-0B4B-A342-BE63-49C925B8B450}"/>
              </a:ext>
            </a:extLst>
          </p:cNvPr>
          <p:cNvSpPr txBox="1"/>
          <p:nvPr/>
        </p:nvSpPr>
        <p:spPr>
          <a:xfrm>
            <a:off x="5020697" y="4393357"/>
            <a:ext cx="1671962" cy="315708"/>
          </a:xfrm>
          <a:prstGeom prst="rect">
            <a:avLst/>
          </a:prstGeom>
          <a:solidFill>
            <a:schemeClr val="bg1"/>
          </a:solidFill>
        </p:spPr>
        <p:txBody>
          <a:bodyPr wrap="square" rtlCol="0">
            <a:spAutoFit/>
          </a:bodyPr>
          <a:lstStyle/>
          <a:p>
            <a:pPr algn="ctr"/>
            <a:r>
              <a:rPr lang="en-US" sz="1200" dirty="0">
                <a:solidFill>
                  <a:srgbClr val="0F3C55"/>
                </a:solidFill>
              </a:rPr>
              <a:t>On-Study visits</a:t>
            </a:r>
          </a:p>
        </p:txBody>
      </p:sp>
      <p:sp>
        <p:nvSpPr>
          <p:cNvPr id="28" name="Rectangle 27">
            <a:extLst>
              <a:ext uri="{FF2B5EF4-FFF2-40B4-BE49-F238E27FC236}">
                <a16:creationId xmlns:a16="http://schemas.microsoft.com/office/drawing/2014/main" id="{DD158234-5D6F-4446-A03D-A755DB4A697B}"/>
              </a:ext>
            </a:extLst>
          </p:cNvPr>
          <p:cNvSpPr/>
          <p:nvPr/>
        </p:nvSpPr>
        <p:spPr>
          <a:xfrm>
            <a:off x="4354636" y="4209752"/>
            <a:ext cx="2893032" cy="10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2767920-1362-984C-8934-AD4E3B21C3C5}"/>
              </a:ext>
            </a:extLst>
          </p:cNvPr>
          <p:cNvSpPr/>
          <p:nvPr/>
        </p:nvSpPr>
        <p:spPr>
          <a:xfrm>
            <a:off x="1598787" y="2615999"/>
            <a:ext cx="1645928" cy="2791851"/>
          </a:xfrm>
          <a:prstGeom prst="rect">
            <a:avLst/>
          </a:prstGeom>
          <a:solidFill>
            <a:schemeClr val="bg1"/>
          </a:solid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sp>
        <p:nvSpPr>
          <p:cNvPr id="30" name="Rectangle 29">
            <a:extLst>
              <a:ext uri="{FF2B5EF4-FFF2-40B4-BE49-F238E27FC236}">
                <a16:creationId xmlns:a16="http://schemas.microsoft.com/office/drawing/2014/main" id="{32D13783-E12D-F443-A502-30117C76D666}"/>
              </a:ext>
            </a:extLst>
          </p:cNvPr>
          <p:cNvSpPr/>
          <p:nvPr/>
        </p:nvSpPr>
        <p:spPr>
          <a:xfrm>
            <a:off x="3473689" y="2615999"/>
            <a:ext cx="5426458" cy="2791851"/>
          </a:xfrm>
          <a:prstGeom prst="rect">
            <a:avLst/>
          </a:prstGeom>
          <a:no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cxnSp>
        <p:nvCxnSpPr>
          <p:cNvPr id="31" name="Straight Connector 30">
            <a:extLst>
              <a:ext uri="{FF2B5EF4-FFF2-40B4-BE49-F238E27FC236}">
                <a16:creationId xmlns:a16="http://schemas.microsoft.com/office/drawing/2014/main" id="{F01B8634-162F-C740-B568-20FB9F81E53D}"/>
              </a:ext>
            </a:extLst>
          </p:cNvPr>
          <p:cNvCxnSpPr>
            <a:cxnSpLocks/>
          </p:cNvCxnSpPr>
          <p:nvPr/>
        </p:nvCxnSpPr>
        <p:spPr>
          <a:xfrm>
            <a:off x="1598787" y="4142954"/>
            <a:ext cx="9145758" cy="1534"/>
          </a:xfrm>
          <a:prstGeom prst="line">
            <a:avLst/>
          </a:prstGeom>
          <a:ln w="31750">
            <a:solidFill>
              <a:srgbClr val="801E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1DAFF90-3B90-934E-8B50-ACCCE48D71D2}"/>
              </a:ext>
            </a:extLst>
          </p:cNvPr>
          <p:cNvSpPr>
            <a:spLocks noChangeAspect="1"/>
          </p:cNvSpPr>
          <p:nvPr/>
        </p:nvSpPr>
        <p:spPr>
          <a:xfrm>
            <a:off x="1748900" y="4046857"/>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3" name="Oval 32">
            <a:extLst>
              <a:ext uri="{FF2B5EF4-FFF2-40B4-BE49-F238E27FC236}">
                <a16:creationId xmlns:a16="http://schemas.microsoft.com/office/drawing/2014/main" id="{076A8CBC-9C1F-804E-B716-9ED11D37274B}"/>
              </a:ext>
            </a:extLst>
          </p:cNvPr>
          <p:cNvSpPr>
            <a:spLocks noChangeAspect="1"/>
          </p:cNvSpPr>
          <p:nvPr/>
        </p:nvSpPr>
        <p:spPr>
          <a:xfrm>
            <a:off x="2104640" y="4046857"/>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4" name="Oval 33">
            <a:extLst>
              <a:ext uri="{FF2B5EF4-FFF2-40B4-BE49-F238E27FC236}">
                <a16:creationId xmlns:a16="http://schemas.microsoft.com/office/drawing/2014/main" id="{64D25545-4D99-154B-AB77-8FA969329AA7}"/>
              </a:ext>
            </a:extLst>
          </p:cNvPr>
          <p:cNvSpPr>
            <a:spLocks noChangeAspect="1"/>
          </p:cNvSpPr>
          <p:nvPr/>
        </p:nvSpPr>
        <p:spPr>
          <a:xfrm>
            <a:off x="2351557" y="4046857"/>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5" name="Oval 34">
            <a:extLst>
              <a:ext uri="{FF2B5EF4-FFF2-40B4-BE49-F238E27FC236}">
                <a16:creationId xmlns:a16="http://schemas.microsoft.com/office/drawing/2014/main" id="{EDFADCBC-A7DE-2B47-8150-7D720D5E2373}"/>
              </a:ext>
            </a:extLst>
          </p:cNvPr>
          <p:cNvSpPr>
            <a:spLocks noChangeAspect="1"/>
          </p:cNvSpPr>
          <p:nvPr/>
        </p:nvSpPr>
        <p:spPr>
          <a:xfrm>
            <a:off x="2905976" y="4046857"/>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8" name="Triangle 37">
            <a:extLst>
              <a:ext uri="{FF2B5EF4-FFF2-40B4-BE49-F238E27FC236}">
                <a16:creationId xmlns:a16="http://schemas.microsoft.com/office/drawing/2014/main" id="{3AFBBF1B-1277-374B-99C9-632DAE9269FE}"/>
              </a:ext>
            </a:extLst>
          </p:cNvPr>
          <p:cNvSpPr/>
          <p:nvPr/>
        </p:nvSpPr>
        <p:spPr>
          <a:xfrm>
            <a:off x="4516054"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CDB16F60-6C40-2048-995C-9E5BCBC87165}"/>
              </a:ext>
            </a:extLst>
          </p:cNvPr>
          <p:cNvSpPr/>
          <p:nvPr/>
        </p:nvSpPr>
        <p:spPr>
          <a:xfrm>
            <a:off x="5020697"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738D7B93-04D5-174C-8FBA-6C1AF2D20516}"/>
              </a:ext>
            </a:extLst>
          </p:cNvPr>
          <p:cNvSpPr/>
          <p:nvPr/>
        </p:nvSpPr>
        <p:spPr>
          <a:xfrm>
            <a:off x="5236227"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6480D6B7-4DE6-1146-B572-423EB0FBCCE0}"/>
              </a:ext>
            </a:extLst>
          </p:cNvPr>
          <p:cNvSpPr/>
          <p:nvPr/>
        </p:nvSpPr>
        <p:spPr>
          <a:xfrm>
            <a:off x="5714653"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5E5F8D7B-C5E7-7247-AAF2-A3317D87F399}"/>
              </a:ext>
            </a:extLst>
          </p:cNvPr>
          <p:cNvSpPr/>
          <p:nvPr/>
        </p:nvSpPr>
        <p:spPr>
          <a:xfrm>
            <a:off x="6241948"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D0FA5631-5E2B-B54E-94D1-6963F7E38079}"/>
              </a:ext>
            </a:extLst>
          </p:cNvPr>
          <p:cNvSpPr/>
          <p:nvPr/>
        </p:nvSpPr>
        <p:spPr>
          <a:xfrm>
            <a:off x="6657001"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93F792FD-9E2B-6C41-AD1C-37D577D9B69F}"/>
              </a:ext>
            </a:extLst>
          </p:cNvPr>
          <p:cNvSpPr/>
          <p:nvPr/>
        </p:nvSpPr>
        <p:spPr>
          <a:xfrm>
            <a:off x="7024432" y="4046857"/>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DBD7FF2-6F9B-A741-ADF9-FCE9AF2DA262}"/>
              </a:ext>
            </a:extLst>
          </p:cNvPr>
          <p:cNvSpPr/>
          <p:nvPr/>
        </p:nvSpPr>
        <p:spPr>
          <a:xfrm>
            <a:off x="9250025" y="4018736"/>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AA869D0-B736-2B45-BB4E-1A9B59A9804F}"/>
              </a:ext>
            </a:extLst>
          </p:cNvPr>
          <p:cNvSpPr/>
          <p:nvPr/>
        </p:nvSpPr>
        <p:spPr>
          <a:xfrm>
            <a:off x="9831200" y="4018736"/>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C81BB16-3E2D-4147-B3AB-D5DD690C26E0}"/>
              </a:ext>
            </a:extLst>
          </p:cNvPr>
          <p:cNvSpPr txBox="1"/>
          <p:nvPr/>
        </p:nvSpPr>
        <p:spPr>
          <a:xfrm>
            <a:off x="1639762" y="3196090"/>
            <a:ext cx="710445" cy="315708"/>
          </a:xfrm>
          <a:prstGeom prst="rect">
            <a:avLst/>
          </a:prstGeom>
          <a:noFill/>
        </p:spPr>
        <p:txBody>
          <a:bodyPr wrap="square" rtlCol="0">
            <a:spAutoFit/>
          </a:bodyPr>
          <a:lstStyle/>
          <a:p>
            <a:pPr algn="r"/>
            <a:r>
              <a:rPr lang="en-US" sz="1200" dirty="0">
                <a:solidFill>
                  <a:srgbClr val="0F3C55"/>
                </a:solidFill>
              </a:rPr>
              <a:t>Access</a:t>
            </a:r>
          </a:p>
        </p:txBody>
      </p:sp>
      <p:cxnSp>
        <p:nvCxnSpPr>
          <p:cNvPr id="49" name="Straight Connector 48">
            <a:extLst>
              <a:ext uri="{FF2B5EF4-FFF2-40B4-BE49-F238E27FC236}">
                <a16:creationId xmlns:a16="http://schemas.microsoft.com/office/drawing/2014/main" id="{FED50ABE-83AD-EC4F-A365-8A2BBDF4FAD5}"/>
              </a:ext>
            </a:extLst>
          </p:cNvPr>
          <p:cNvCxnSpPr>
            <a:cxnSpLocks/>
          </p:cNvCxnSpPr>
          <p:nvPr/>
        </p:nvCxnSpPr>
        <p:spPr>
          <a:xfrm>
            <a:off x="2191299" y="3468199"/>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403D283-C252-3C4B-A801-CA15DBE207FA}"/>
              </a:ext>
            </a:extLst>
          </p:cNvPr>
          <p:cNvSpPr txBox="1"/>
          <p:nvPr/>
        </p:nvSpPr>
        <p:spPr>
          <a:xfrm>
            <a:off x="2024247" y="2826528"/>
            <a:ext cx="1187743" cy="315708"/>
          </a:xfrm>
          <a:prstGeom prst="rect">
            <a:avLst/>
          </a:prstGeom>
          <a:noFill/>
        </p:spPr>
        <p:txBody>
          <a:bodyPr wrap="square" rtlCol="0">
            <a:spAutoFit/>
          </a:bodyPr>
          <a:lstStyle/>
          <a:p>
            <a:r>
              <a:rPr lang="en-US" sz="1200" dirty="0">
                <a:solidFill>
                  <a:srgbClr val="0F3C55"/>
                </a:solidFill>
              </a:rPr>
              <a:t>Recruitment</a:t>
            </a:r>
          </a:p>
        </p:txBody>
      </p:sp>
      <p:sp>
        <p:nvSpPr>
          <p:cNvPr id="51" name="TextBox 50">
            <a:extLst>
              <a:ext uri="{FF2B5EF4-FFF2-40B4-BE49-F238E27FC236}">
                <a16:creationId xmlns:a16="http://schemas.microsoft.com/office/drawing/2014/main" id="{F8CB0971-0B27-CB4F-81D1-C692F50E7C02}"/>
              </a:ext>
            </a:extLst>
          </p:cNvPr>
          <p:cNvSpPr txBox="1"/>
          <p:nvPr/>
        </p:nvSpPr>
        <p:spPr>
          <a:xfrm>
            <a:off x="2396664" y="3407383"/>
            <a:ext cx="912116" cy="315708"/>
          </a:xfrm>
          <a:prstGeom prst="rect">
            <a:avLst/>
          </a:prstGeom>
          <a:noFill/>
          <a:ln>
            <a:noFill/>
          </a:ln>
        </p:spPr>
        <p:txBody>
          <a:bodyPr wrap="square" rtlCol="0">
            <a:spAutoFit/>
          </a:bodyPr>
          <a:lstStyle/>
          <a:p>
            <a:pPr algn="ctr"/>
            <a:r>
              <a:rPr lang="en-US" sz="1200" dirty="0">
                <a:solidFill>
                  <a:srgbClr val="0F3C55"/>
                </a:solidFill>
              </a:rPr>
              <a:t>Screening</a:t>
            </a:r>
          </a:p>
        </p:txBody>
      </p:sp>
      <p:cxnSp>
        <p:nvCxnSpPr>
          <p:cNvPr id="52" name="Straight Connector 51">
            <a:extLst>
              <a:ext uri="{FF2B5EF4-FFF2-40B4-BE49-F238E27FC236}">
                <a16:creationId xmlns:a16="http://schemas.microsoft.com/office/drawing/2014/main" id="{BB60D976-91A1-C046-8D3D-65833FD6B0A1}"/>
              </a:ext>
            </a:extLst>
          </p:cNvPr>
          <p:cNvCxnSpPr>
            <a:cxnSpLocks/>
          </p:cNvCxnSpPr>
          <p:nvPr/>
        </p:nvCxnSpPr>
        <p:spPr>
          <a:xfrm flipH="1">
            <a:off x="2440472" y="3162203"/>
            <a:ext cx="3620" cy="865216"/>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8D72B31-1475-8D40-A699-ACBAE33226ED}"/>
              </a:ext>
            </a:extLst>
          </p:cNvPr>
          <p:cNvSpPr txBox="1"/>
          <p:nvPr/>
        </p:nvSpPr>
        <p:spPr>
          <a:xfrm>
            <a:off x="1561068" y="4780452"/>
            <a:ext cx="1181338" cy="315708"/>
          </a:xfrm>
          <a:prstGeom prst="rect">
            <a:avLst/>
          </a:prstGeom>
          <a:noFill/>
        </p:spPr>
        <p:txBody>
          <a:bodyPr wrap="square" rtlCol="0">
            <a:spAutoFit/>
          </a:bodyPr>
          <a:lstStyle/>
          <a:p>
            <a:pPr algn="ctr"/>
            <a:r>
              <a:rPr lang="en-US" sz="1200" dirty="0">
                <a:solidFill>
                  <a:srgbClr val="0F3C55"/>
                </a:solidFill>
              </a:rPr>
              <a:t>Awareness</a:t>
            </a:r>
          </a:p>
        </p:txBody>
      </p:sp>
      <p:cxnSp>
        <p:nvCxnSpPr>
          <p:cNvPr id="54" name="Straight Connector 53">
            <a:extLst>
              <a:ext uri="{FF2B5EF4-FFF2-40B4-BE49-F238E27FC236}">
                <a16:creationId xmlns:a16="http://schemas.microsoft.com/office/drawing/2014/main" id="{AEB8F4A1-6146-434F-8686-7E23D2A959C1}"/>
              </a:ext>
            </a:extLst>
          </p:cNvPr>
          <p:cNvCxnSpPr>
            <a:cxnSpLocks/>
          </p:cNvCxnSpPr>
          <p:nvPr/>
        </p:nvCxnSpPr>
        <p:spPr>
          <a:xfrm>
            <a:off x="1836167" y="4264199"/>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814933-441E-0241-90E6-FE94F7373F03}"/>
              </a:ext>
            </a:extLst>
          </p:cNvPr>
          <p:cNvCxnSpPr>
            <a:cxnSpLocks/>
          </p:cNvCxnSpPr>
          <p:nvPr/>
        </p:nvCxnSpPr>
        <p:spPr>
          <a:xfrm>
            <a:off x="3699795" y="3468199"/>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47BEC93-EDED-6C4F-B950-4057F4C92E2A}"/>
              </a:ext>
            </a:extLst>
          </p:cNvPr>
          <p:cNvSpPr txBox="1"/>
          <p:nvPr/>
        </p:nvSpPr>
        <p:spPr>
          <a:xfrm>
            <a:off x="3448492" y="2926729"/>
            <a:ext cx="1869287" cy="526180"/>
          </a:xfrm>
          <a:prstGeom prst="rect">
            <a:avLst/>
          </a:prstGeom>
          <a:noFill/>
          <a:ln>
            <a:noFill/>
          </a:ln>
        </p:spPr>
        <p:txBody>
          <a:bodyPr wrap="square" rtlCol="0">
            <a:spAutoFit/>
          </a:bodyPr>
          <a:lstStyle/>
          <a:p>
            <a:r>
              <a:rPr lang="en-US" sz="1200" dirty="0">
                <a:solidFill>
                  <a:srgbClr val="0F3C55"/>
                </a:solidFill>
              </a:rPr>
              <a:t>Informed consent: Participant on study</a:t>
            </a:r>
          </a:p>
        </p:txBody>
      </p:sp>
      <p:sp>
        <p:nvSpPr>
          <p:cNvPr id="57" name="TextBox 56">
            <a:extLst>
              <a:ext uri="{FF2B5EF4-FFF2-40B4-BE49-F238E27FC236}">
                <a16:creationId xmlns:a16="http://schemas.microsoft.com/office/drawing/2014/main" id="{33EC7CD9-B8C5-7347-A990-D3B0C7D1B991}"/>
              </a:ext>
            </a:extLst>
          </p:cNvPr>
          <p:cNvSpPr txBox="1"/>
          <p:nvPr/>
        </p:nvSpPr>
        <p:spPr>
          <a:xfrm>
            <a:off x="3457993" y="4636179"/>
            <a:ext cx="1778080" cy="736651"/>
          </a:xfrm>
          <a:prstGeom prst="rect">
            <a:avLst/>
          </a:prstGeom>
          <a:noFill/>
          <a:ln>
            <a:noFill/>
          </a:ln>
        </p:spPr>
        <p:txBody>
          <a:bodyPr wrap="square" rtlCol="0">
            <a:spAutoFit/>
          </a:bodyPr>
          <a:lstStyle/>
          <a:p>
            <a:r>
              <a:rPr lang="en-US" sz="1200" dirty="0">
                <a:solidFill>
                  <a:srgbClr val="0F3C55"/>
                </a:solidFill>
              </a:rPr>
              <a:t>On study: </a:t>
            </a:r>
          </a:p>
          <a:p>
            <a:r>
              <a:rPr lang="en-US" sz="1200" dirty="0">
                <a:solidFill>
                  <a:srgbClr val="0F3C55"/>
                </a:solidFill>
              </a:rPr>
              <a:t>Additional testing</a:t>
            </a:r>
          </a:p>
          <a:p>
            <a:r>
              <a:rPr lang="en-US" sz="1200" dirty="0">
                <a:solidFill>
                  <a:srgbClr val="0F3C55"/>
                </a:solidFill>
              </a:rPr>
              <a:t>Randomization</a:t>
            </a:r>
          </a:p>
        </p:txBody>
      </p:sp>
      <p:sp>
        <p:nvSpPr>
          <p:cNvPr id="58" name="TextBox 57">
            <a:extLst>
              <a:ext uri="{FF2B5EF4-FFF2-40B4-BE49-F238E27FC236}">
                <a16:creationId xmlns:a16="http://schemas.microsoft.com/office/drawing/2014/main" id="{93884A6B-C0FC-E742-BC12-8668A4E293D0}"/>
              </a:ext>
            </a:extLst>
          </p:cNvPr>
          <p:cNvSpPr txBox="1"/>
          <p:nvPr/>
        </p:nvSpPr>
        <p:spPr>
          <a:xfrm>
            <a:off x="5930082" y="2926729"/>
            <a:ext cx="2133054" cy="526180"/>
          </a:xfrm>
          <a:prstGeom prst="rect">
            <a:avLst/>
          </a:prstGeom>
          <a:noFill/>
        </p:spPr>
        <p:txBody>
          <a:bodyPr wrap="square" rtlCol="0">
            <a:spAutoFit/>
          </a:bodyPr>
          <a:lstStyle/>
          <a:p>
            <a:r>
              <a:rPr lang="en-US" sz="1200" dirty="0">
                <a:solidFill>
                  <a:srgbClr val="0F3C55"/>
                </a:solidFill>
              </a:rPr>
              <a:t>Participant Last visit:</a:t>
            </a:r>
          </a:p>
          <a:p>
            <a:r>
              <a:rPr lang="en-US" sz="1200" dirty="0">
                <a:solidFill>
                  <a:srgbClr val="0F3C55"/>
                </a:solidFill>
              </a:rPr>
              <a:t>End of study treatment</a:t>
            </a:r>
          </a:p>
        </p:txBody>
      </p:sp>
      <p:cxnSp>
        <p:nvCxnSpPr>
          <p:cNvPr id="59" name="Straight Connector 58">
            <a:extLst>
              <a:ext uri="{FF2B5EF4-FFF2-40B4-BE49-F238E27FC236}">
                <a16:creationId xmlns:a16="http://schemas.microsoft.com/office/drawing/2014/main" id="{93DD305F-E7F8-3944-8EFE-71B79D5F09BC}"/>
              </a:ext>
            </a:extLst>
          </p:cNvPr>
          <p:cNvCxnSpPr>
            <a:cxnSpLocks/>
          </p:cNvCxnSpPr>
          <p:nvPr/>
        </p:nvCxnSpPr>
        <p:spPr>
          <a:xfrm>
            <a:off x="7140673" y="3468199"/>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586782-12AC-BB47-854E-F88726503B13}"/>
              </a:ext>
            </a:extLst>
          </p:cNvPr>
          <p:cNvCxnSpPr>
            <a:cxnSpLocks/>
          </p:cNvCxnSpPr>
          <p:nvPr/>
        </p:nvCxnSpPr>
        <p:spPr>
          <a:xfrm>
            <a:off x="4014815" y="4264199"/>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39A5109-80F0-1F45-B9BD-6328D1D815DB}"/>
              </a:ext>
            </a:extLst>
          </p:cNvPr>
          <p:cNvCxnSpPr>
            <a:cxnSpLocks/>
          </p:cNvCxnSpPr>
          <p:nvPr/>
        </p:nvCxnSpPr>
        <p:spPr>
          <a:xfrm>
            <a:off x="2994891" y="3760544"/>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99331BE-6EF3-7A4A-8B29-CB0E963CB110}"/>
              </a:ext>
            </a:extLst>
          </p:cNvPr>
          <p:cNvSpPr txBox="1"/>
          <p:nvPr/>
        </p:nvSpPr>
        <p:spPr>
          <a:xfrm>
            <a:off x="7381540" y="2926729"/>
            <a:ext cx="1362340" cy="526180"/>
          </a:xfrm>
          <a:prstGeom prst="rect">
            <a:avLst/>
          </a:prstGeom>
          <a:noFill/>
        </p:spPr>
        <p:txBody>
          <a:bodyPr wrap="square" rtlCol="0">
            <a:spAutoFit/>
          </a:bodyPr>
          <a:lstStyle/>
          <a:p>
            <a:pPr algn="r"/>
            <a:r>
              <a:rPr lang="en-US" sz="1200" dirty="0">
                <a:solidFill>
                  <a:srgbClr val="0F3C55"/>
                </a:solidFill>
              </a:rPr>
              <a:t>End of trial</a:t>
            </a:r>
          </a:p>
          <a:p>
            <a:pPr algn="r"/>
            <a:r>
              <a:rPr lang="en-US" sz="1200" dirty="0">
                <a:solidFill>
                  <a:srgbClr val="0F3C55"/>
                </a:solidFill>
              </a:rPr>
              <a:t>LPLV</a:t>
            </a:r>
          </a:p>
        </p:txBody>
      </p:sp>
      <p:sp>
        <p:nvSpPr>
          <p:cNvPr id="63" name="TextBox 62">
            <a:extLst>
              <a:ext uri="{FF2B5EF4-FFF2-40B4-BE49-F238E27FC236}">
                <a16:creationId xmlns:a16="http://schemas.microsoft.com/office/drawing/2014/main" id="{AB9896BB-2978-8041-A765-96191A6992FA}"/>
              </a:ext>
            </a:extLst>
          </p:cNvPr>
          <p:cNvSpPr txBox="1"/>
          <p:nvPr/>
        </p:nvSpPr>
        <p:spPr>
          <a:xfrm>
            <a:off x="9123437" y="3237092"/>
            <a:ext cx="542712" cy="526180"/>
          </a:xfrm>
          <a:prstGeom prst="rect">
            <a:avLst/>
          </a:prstGeom>
          <a:noFill/>
        </p:spPr>
        <p:txBody>
          <a:bodyPr wrap="square" rtlCol="0">
            <a:spAutoFit/>
          </a:bodyPr>
          <a:lstStyle/>
          <a:p>
            <a:r>
              <a:rPr lang="en-US" sz="1200" dirty="0">
                <a:solidFill>
                  <a:srgbClr val="0F3C55"/>
                </a:solidFill>
              </a:rPr>
              <a:t>Data</a:t>
            </a:r>
          </a:p>
          <a:p>
            <a:r>
              <a:rPr lang="en-US" sz="1200" dirty="0">
                <a:solidFill>
                  <a:srgbClr val="0F3C55"/>
                </a:solidFill>
              </a:rPr>
              <a:t>Lock</a:t>
            </a:r>
          </a:p>
        </p:txBody>
      </p:sp>
      <p:sp>
        <p:nvSpPr>
          <p:cNvPr id="64" name="TextBox 63">
            <a:extLst>
              <a:ext uri="{FF2B5EF4-FFF2-40B4-BE49-F238E27FC236}">
                <a16:creationId xmlns:a16="http://schemas.microsoft.com/office/drawing/2014/main" id="{D8C01977-47E5-EF47-A8CC-5986A2F50A8C}"/>
              </a:ext>
            </a:extLst>
          </p:cNvPr>
          <p:cNvSpPr txBox="1"/>
          <p:nvPr/>
        </p:nvSpPr>
        <p:spPr>
          <a:xfrm>
            <a:off x="9606336" y="3026620"/>
            <a:ext cx="1377242" cy="736651"/>
          </a:xfrm>
          <a:prstGeom prst="rect">
            <a:avLst/>
          </a:prstGeom>
          <a:noFill/>
        </p:spPr>
        <p:txBody>
          <a:bodyPr wrap="square" rtlCol="0">
            <a:spAutoFit/>
          </a:bodyPr>
          <a:lstStyle/>
          <a:p>
            <a:r>
              <a:rPr lang="en-US" sz="1200" dirty="0">
                <a:solidFill>
                  <a:srgbClr val="0F3C55"/>
                </a:solidFill>
              </a:rPr>
              <a:t>Data Analysis Complete and Reporting</a:t>
            </a:r>
          </a:p>
        </p:txBody>
      </p:sp>
      <p:sp>
        <p:nvSpPr>
          <p:cNvPr id="65" name="Right Arrow 64">
            <a:extLst>
              <a:ext uri="{FF2B5EF4-FFF2-40B4-BE49-F238E27FC236}">
                <a16:creationId xmlns:a16="http://schemas.microsoft.com/office/drawing/2014/main" id="{D2D455DD-55F5-D845-A2D8-ABDDCEEB7DA7}"/>
              </a:ext>
            </a:extLst>
          </p:cNvPr>
          <p:cNvSpPr/>
          <p:nvPr/>
        </p:nvSpPr>
        <p:spPr>
          <a:xfrm>
            <a:off x="7268603" y="4887714"/>
            <a:ext cx="1554729" cy="187239"/>
          </a:xfrm>
          <a:prstGeom prst="rightArrow">
            <a:avLst/>
          </a:prstGeom>
          <a:solidFill>
            <a:srgbClr val="00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FED0B9E8-CB24-C943-BB3E-642E7327F50D}"/>
              </a:ext>
            </a:extLst>
          </p:cNvPr>
          <p:cNvSpPr txBox="1"/>
          <p:nvPr/>
        </p:nvSpPr>
        <p:spPr>
          <a:xfrm>
            <a:off x="7202286" y="4645281"/>
            <a:ext cx="1478497" cy="315708"/>
          </a:xfrm>
          <a:prstGeom prst="rect">
            <a:avLst/>
          </a:prstGeom>
          <a:noFill/>
        </p:spPr>
        <p:txBody>
          <a:bodyPr wrap="square" rtlCol="0">
            <a:spAutoFit/>
          </a:bodyPr>
          <a:lstStyle/>
          <a:p>
            <a:pPr algn="r"/>
            <a:r>
              <a:rPr lang="en-US" sz="1200" dirty="0">
                <a:solidFill>
                  <a:srgbClr val="0F3C55"/>
                </a:solidFill>
              </a:rPr>
              <a:t>Follow-up period</a:t>
            </a:r>
          </a:p>
        </p:txBody>
      </p:sp>
      <p:sp>
        <p:nvSpPr>
          <p:cNvPr id="70" name="Rectangle 69">
            <a:extLst>
              <a:ext uri="{FF2B5EF4-FFF2-40B4-BE49-F238E27FC236}">
                <a16:creationId xmlns:a16="http://schemas.microsoft.com/office/drawing/2014/main" id="{BF6F94BD-D8E2-CB4D-AEC8-3E56FF603691}"/>
              </a:ext>
            </a:extLst>
          </p:cNvPr>
          <p:cNvSpPr/>
          <p:nvPr/>
        </p:nvSpPr>
        <p:spPr>
          <a:xfrm>
            <a:off x="9098616" y="2615999"/>
            <a:ext cx="1645928" cy="2791851"/>
          </a:xfrm>
          <a:prstGeom prst="rect">
            <a:avLst/>
          </a:prstGeom>
          <a:no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sp>
        <p:nvSpPr>
          <p:cNvPr id="80" name="Title 3">
            <a:extLst>
              <a:ext uri="{FF2B5EF4-FFF2-40B4-BE49-F238E27FC236}">
                <a16:creationId xmlns:a16="http://schemas.microsoft.com/office/drawing/2014/main" id="{BB7A26EC-E2F0-9D4C-959E-DF2E9D41585B}"/>
              </a:ext>
            </a:extLst>
          </p:cNvPr>
          <p:cNvSpPr txBox="1">
            <a:spLocks/>
          </p:cNvSpPr>
          <p:nvPr/>
        </p:nvSpPr>
        <p:spPr bwMode="auto">
          <a:xfrm>
            <a:off x="622824" y="64168"/>
            <a:ext cx="8871593" cy="9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spcBef>
                <a:spcPct val="0"/>
              </a:spcBef>
              <a:buClrTx/>
              <a:buNone/>
            </a:pPr>
            <a:r>
              <a:rPr lang="en-US" b="1" dirty="0">
                <a:solidFill>
                  <a:schemeClr val="bg1"/>
                </a:solidFill>
                <a:latin typeface="Myriad Pro Light" panose="020B0503030403020204" pitchFamily="34" charset="0"/>
              </a:rPr>
              <a:t>Introduction to the patient journey</a:t>
            </a:r>
            <a:endParaRPr lang="en-US" altLang="en-US" b="1" dirty="0">
              <a:solidFill>
                <a:schemeClr val="bg1"/>
              </a:solidFill>
              <a:latin typeface="Myriad Pro Light" panose="020B050303040302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0E82567C-E321-484D-8374-FD3E49E65CCC}"/>
              </a:ext>
            </a:extLst>
          </p:cNvPr>
          <p:cNvSpPr txBox="1">
            <a:spLocks noChangeArrowheads="1"/>
          </p:cNvSpPr>
          <p:nvPr/>
        </p:nvSpPr>
        <p:spPr bwMode="auto">
          <a:xfrm>
            <a:off x="1447041" y="1890489"/>
            <a:ext cx="1898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2000" dirty="0">
                <a:solidFill>
                  <a:srgbClr val="000000"/>
                </a:solidFill>
              </a:rPr>
              <a:t>Early Interventions</a:t>
            </a:r>
          </a:p>
        </p:txBody>
      </p:sp>
      <p:sp>
        <p:nvSpPr>
          <p:cNvPr id="82" name="TextBox 81">
            <a:extLst>
              <a:ext uri="{FF2B5EF4-FFF2-40B4-BE49-F238E27FC236}">
                <a16:creationId xmlns:a16="http://schemas.microsoft.com/office/drawing/2014/main" id="{82D43316-17DE-0C45-A1C0-C5C23DB1EB17}"/>
              </a:ext>
            </a:extLst>
          </p:cNvPr>
          <p:cNvSpPr txBox="1">
            <a:spLocks noChangeArrowheads="1"/>
          </p:cNvSpPr>
          <p:nvPr/>
        </p:nvSpPr>
        <p:spPr bwMode="auto">
          <a:xfrm>
            <a:off x="4992967" y="2028988"/>
            <a:ext cx="226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2000" dirty="0">
                <a:solidFill>
                  <a:srgbClr val="000000"/>
                </a:solidFill>
              </a:rPr>
              <a:t>Study Conduct</a:t>
            </a:r>
          </a:p>
        </p:txBody>
      </p:sp>
      <p:sp>
        <p:nvSpPr>
          <p:cNvPr id="83" name="TextBox 82">
            <a:extLst>
              <a:ext uri="{FF2B5EF4-FFF2-40B4-BE49-F238E27FC236}">
                <a16:creationId xmlns:a16="http://schemas.microsoft.com/office/drawing/2014/main" id="{67E8A2C9-97C6-3641-8A4E-8CFE0A30C322}"/>
              </a:ext>
            </a:extLst>
          </p:cNvPr>
          <p:cNvSpPr txBox="1">
            <a:spLocks noChangeArrowheads="1"/>
          </p:cNvSpPr>
          <p:nvPr/>
        </p:nvSpPr>
        <p:spPr bwMode="auto">
          <a:xfrm>
            <a:off x="8564054" y="1890489"/>
            <a:ext cx="2715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2000" dirty="0">
                <a:solidFill>
                  <a:srgbClr val="000000"/>
                </a:solidFill>
              </a:rPr>
              <a:t>End of Study, Data Analysis, and Reporting</a:t>
            </a:r>
          </a:p>
        </p:txBody>
      </p:sp>
      <p:sp>
        <p:nvSpPr>
          <p:cNvPr id="69" name="Left-Right Arrow 68">
            <a:extLst>
              <a:ext uri="{FF2B5EF4-FFF2-40B4-BE49-F238E27FC236}">
                <a16:creationId xmlns:a16="http://schemas.microsoft.com/office/drawing/2014/main" id="{0A869E8E-9D0F-AC44-9834-C0AF9D4E3B96}"/>
              </a:ext>
            </a:extLst>
          </p:cNvPr>
          <p:cNvSpPr/>
          <p:nvPr/>
        </p:nvSpPr>
        <p:spPr>
          <a:xfrm>
            <a:off x="2016542" y="1521091"/>
            <a:ext cx="8530914" cy="389943"/>
          </a:xfrm>
          <a:prstGeom prst="leftRightArrow">
            <a:avLst/>
          </a:prstGeom>
          <a:solidFill>
            <a:srgbClr val="80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768F925-FB91-374E-9F3D-2EFCAFBDE2C3}"/>
              </a:ext>
            </a:extLst>
          </p:cNvPr>
          <p:cNvSpPr txBox="1"/>
          <p:nvPr/>
        </p:nvSpPr>
        <p:spPr>
          <a:xfrm>
            <a:off x="4173321" y="1144701"/>
            <a:ext cx="3826432" cy="461665"/>
          </a:xfrm>
          <a:prstGeom prst="rect">
            <a:avLst/>
          </a:prstGeom>
          <a:noFill/>
        </p:spPr>
        <p:txBody>
          <a:bodyPr wrap="none" rtlCol="0">
            <a:spAutoFit/>
          </a:bodyPr>
          <a:lstStyle/>
          <a:p>
            <a:r>
              <a:rPr lang="en-US" sz="2400" dirty="0"/>
              <a:t>Every touch-point has impact</a:t>
            </a:r>
            <a:endParaRPr lang="en-US" altLang="en-US" sz="2400" dirty="0">
              <a:cs typeface="Calibri" panose="020F0502020204030204" pitchFamily="34" charset="0"/>
            </a:endParaRPr>
          </a:p>
        </p:txBody>
      </p:sp>
      <p:sp>
        <p:nvSpPr>
          <p:cNvPr id="68" name="Triangle 67">
            <a:extLst>
              <a:ext uri="{FF2B5EF4-FFF2-40B4-BE49-F238E27FC236}">
                <a16:creationId xmlns:a16="http://schemas.microsoft.com/office/drawing/2014/main" id="{198510BB-A972-EE45-9FE8-3740D6602CC2}"/>
              </a:ext>
            </a:extLst>
          </p:cNvPr>
          <p:cNvSpPr/>
          <p:nvPr/>
        </p:nvSpPr>
        <p:spPr>
          <a:xfrm>
            <a:off x="3915326" y="4038255"/>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riangle 70">
            <a:extLst>
              <a:ext uri="{FF2B5EF4-FFF2-40B4-BE49-F238E27FC236}">
                <a16:creationId xmlns:a16="http://schemas.microsoft.com/office/drawing/2014/main" id="{BB50672B-EFAF-8147-B0E1-86CB1E9F6AFA}"/>
              </a:ext>
            </a:extLst>
          </p:cNvPr>
          <p:cNvSpPr/>
          <p:nvPr/>
        </p:nvSpPr>
        <p:spPr>
          <a:xfrm>
            <a:off x="3587404" y="404564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riangle 71">
            <a:extLst>
              <a:ext uri="{FF2B5EF4-FFF2-40B4-BE49-F238E27FC236}">
                <a16:creationId xmlns:a16="http://schemas.microsoft.com/office/drawing/2014/main" id="{D88C39E4-DBE6-7747-A2FE-DA53092B5480}"/>
              </a:ext>
            </a:extLst>
          </p:cNvPr>
          <p:cNvSpPr/>
          <p:nvPr/>
        </p:nvSpPr>
        <p:spPr>
          <a:xfrm>
            <a:off x="8429452" y="4055374"/>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ooter Placeholder 4">
            <a:extLst>
              <a:ext uri="{FF2B5EF4-FFF2-40B4-BE49-F238E27FC236}">
                <a16:creationId xmlns:a16="http://schemas.microsoft.com/office/drawing/2014/main" id="{8ABEF7DF-1FE2-6846-A958-BFFCA033CDCE}"/>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15314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3">
            <a:extLst>
              <a:ext uri="{FF2B5EF4-FFF2-40B4-BE49-F238E27FC236}">
                <a16:creationId xmlns:a16="http://schemas.microsoft.com/office/drawing/2014/main" id="{C25376DC-93D5-E34C-A423-0D9BFCF1946A}"/>
              </a:ext>
            </a:extLst>
          </p:cNvPr>
          <p:cNvSpPr txBox="1">
            <a:spLocks/>
          </p:cNvSpPr>
          <p:nvPr/>
        </p:nvSpPr>
        <p:spPr bwMode="auto">
          <a:xfrm>
            <a:off x="654908" y="0"/>
            <a:ext cx="9925413" cy="9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 typeface="Arial" panose="020B0604020202020204" pitchFamily="34" charset="0"/>
              <a:buNone/>
            </a:pPr>
            <a:r>
              <a:rPr lang="en-US" altLang="en-US" dirty="0">
                <a:solidFill>
                  <a:srgbClr val="FFFFFF"/>
                </a:solidFill>
                <a:latin typeface="Myriad Pro Light" panose="020B0403030403020204" pitchFamily="34" charset="0"/>
                <a:cs typeface="Calibri" panose="020F0502020204030204" pitchFamily="34" charset="0"/>
              </a:rPr>
              <a:t>What can we do to alleviate burden and plan for inclusion?</a:t>
            </a:r>
          </a:p>
        </p:txBody>
      </p:sp>
      <p:sp>
        <p:nvSpPr>
          <p:cNvPr id="4" name="Footer Placeholder 3">
            <a:extLst>
              <a:ext uri="{FF2B5EF4-FFF2-40B4-BE49-F238E27FC236}">
                <a16:creationId xmlns:a16="http://schemas.microsoft.com/office/drawing/2014/main" id="{55B10B8B-F865-7744-98EA-C86A454E0915}"/>
              </a:ext>
            </a:extLst>
          </p:cNvPr>
          <p:cNvSpPr>
            <a:spLocks noGrp="1"/>
          </p:cNvSpPr>
          <p:nvPr>
            <p:ph type="ftr" sz="quarter" idx="11"/>
          </p:nvPr>
        </p:nvSpPr>
        <p:spPr/>
        <p:txBody>
          <a:bodyPr/>
          <a:lstStyle/>
          <a:p>
            <a:r>
              <a:rPr lang="en-US" altLang="en-US"/>
              <a:t>©MRCT Center                                      </a:t>
            </a:r>
            <a:endParaRPr lang="en-US" altLang="en-US" dirty="0"/>
          </a:p>
        </p:txBody>
      </p:sp>
      <p:sp>
        <p:nvSpPr>
          <p:cNvPr id="5" name="Slide Number Placeholder 4">
            <a:extLst>
              <a:ext uri="{FF2B5EF4-FFF2-40B4-BE49-F238E27FC236}">
                <a16:creationId xmlns:a16="http://schemas.microsoft.com/office/drawing/2014/main" id="{973B51BD-02DF-3C48-AA33-FF16F2C6ABF1}"/>
              </a:ext>
            </a:extLst>
          </p:cNvPr>
          <p:cNvSpPr>
            <a:spLocks noGrp="1"/>
          </p:cNvSpPr>
          <p:nvPr>
            <p:ph type="sldNum" sz="quarter" idx="12"/>
          </p:nvPr>
        </p:nvSpPr>
        <p:spPr/>
        <p:txBody>
          <a:bodyPr/>
          <a:lstStyle/>
          <a:p>
            <a:fld id="{9613E06C-BF75-C64F-BB3A-625D3BF6ECBE}" type="slidenum">
              <a:rPr lang="en-US" smtClean="0"/>
              <a:t>25</a:t>
            </a:fld>
            <a:endParaRPr lang="en-US" dirty="0"/>
          </a:p>
        </p:txBody>
      </p:sp>
      <p:sp>
        <p:nvSpPr>
          <p:cNvPr id="14" name="Rectangle 13">
            <a:extLst>
              <a:ext uri="{FF2B5EF4-FFF2-40B4-BE49-F238E27FC236}">
                <a16:creationId xmlns:a16="http://schemas.microsoft.com/office/drawing/2014/main" id="{9EC3D23B-43A0-A748-84E7-CFB02CCD0488}"/>
              </a:ext>
            </a:extLst>
          </p:cNvPr>
          <p:cNvSpPr/>
          <p:nvPr/>
        </p:nvSpPr>
        <p:spPr>
          <a:xfrm>
            <a:off x="8349186" y="2367619"/>
            <a:ext cx="650654" cy="41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333F7C5-06D3-384C-A836-7521CD60D26C}"/>
              </a:ext>
            </a:extLst>
          </p:cNvPr>
          <p:cNvSpPr/>
          <p:nvPr/>
        </p:nvSpPr>
        <p:spPr>
          <a:xfrm>
            <a:off x="2219557" y="2684369"/>
            <a:ext cx="1135053" cy="66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8CCC7D-BFB7-1046-AAE5-7FF1908F3DAB}"/>
              </a:ext>
            </a:extLst>
          </p:cNvPr>
          <p:cNvSpPr/>
          <p:nvPr/>
        </p:nvSpPr>
        <p:spPr>
          <a:xfrm>
            <a:off x="3394682" y="2833558"/>
            <a:ext cx="339499" cy="41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BB704C3-AA4B-324A-93A2-176DE547714F}"/>
              </a:ext>
            </a:extLst>
          </p:cNvPr>
          <p:cNvSpPr/>
          <p:nvPr/>
        </p:nvSpPr>
        <p:spPr>
          <a:xfrm>
            <a:off x="9387085" y="2855825"/>
            <a:ext cx="339499" cy="41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3BDAC4C-FB36-714D-AEAB-275919FF711E}"/>
              </a:ext>
            </a:extLst>
          </p:cNvPr>
          <p:cNvSpPr/>
          <p:nvPr/>
        </p:nvSpPr>
        <p:spPr>
          <a:xfrm>
            <a:off x="9744716" y="2724302"/>
            <a:ext cx="1135053" cy="66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1B7861-95B2-8F4C-AB5A-08B795CDC116}"/>
              </a:ext>
            </a:extLst>
          </p:cNvPr>
          <p:cNvCxnSpPr>
            <a:cxnSpLocks/>
          </p:cNvCxnSpPr>
          <p:nvPr/>
        </p:nvCxnSpPr>
        <p:spPr>
          <a:xfrm>
            <a:off x="8541217" y="299036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A2BCB1-0B4B-A342-BE63-49C925B8B450}"/>
              </a:ext>
            </a:extLst>
          </p:cNvPr>
          <p:cNvSpPr txBox="1"/>
          <p:nvPr/>
        </p:nvSpPr>
        <p:spPr>
          <a:xfrm>
            <a:off x="5020843" y="3915523"/>
            <a:ext cx="1671962" cy="315708"/>
          </a:xfrm>
          <a:prstGeom prst="rect">
            <a:avLst/>
          </a:prstGeom>
          <a:solidFill>
            <a:schemeClr val="bg1"/>
          </a:solidFill>
        </p:spPr>
        <p:txBody>
          <a:bodyPr wrap="square" rtlCol="0">
            <a:spAutoFit/>
          </a:bodyPr>
          <a:lstStyle/>
          <a:p>
            <a:pPr algn="ctr"/>
            <a:r>
              <a:rPr lang="en-US" sz="1200" dirty="0">
                <a:solidFill>
                  <a:srgbClr val="0F3C55"/>
                </a:solidFill>
              </a:rPr>
              <a:t>On-Study visits</a:t>
            </a:r>
          </a:p>
        </p:txBody>
      </p:sp>
      <p:sp>
        <p:nvSpPr>
          <p:cNvPr id="29" name="Rectangle 28">
            <a:extLst>
              <a:ext uri="{FF2B5EF4-FFF2-40B4-BE49-F238E27FC236}">
                <a16:creationId xmlns:a16="http://schemas.microsoft.com/office/drawing/2014/main" id="{A2767920-1362-984C-8934-AD4E3B21C3C5}"/>
              </a:ext>
            </a:extLst>
          </p:cNvPr>
          <p:cNvSpPr/>
          <p:nvPr/>
        </p:nvSpPr>
        <p:spPr>
          <a:xfrm>
            <a:off x="1598933" y="2138165"/>
            <a:ext cx="1645928" cy="2791851"/>
          </a:xfrm>
          <a:prstGeom prst="rect">
            <a:avLst/>
          </a:prstGeom>
          <a:solidFill>
            <a:schemeClr val="bg1"/>
          </a:solid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sp>
        <p:nvSpPr>
          <p:cNvPr id="30" name="Rectangle 29">
            <a:extLst>
              <a:ext uri="{FF2B5EF4-FFF2-40B4-BE49-F238E27FC236}">
                <a16:creationId xmlns:a16="http://schemas.microsoft.com/office/drawing/2014/main" id="{32D13783-E12D-F443-A502-30117C76D666}"/>
              </a:ext>
            </a:extLst>
          </p:cNvPr>
          <p:cNvSpPr/>
          <p:nvPr/>
        </p:nvSpPr>
        <p:spPr>
          <a:xfrm>
            <a:off x="3473835" y="2138165"/>
            <a:ext cx="5426458" cy="2791851"/>
          </a:xfrm>
          <a:prstGeom prst="rect">
            <a:avLst/>
          </a:prstGeom>
          <a:no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sp>
        <p:nvSpPr>
          <p:cNvPr id="48" name="TextBox 47">
            <a:extLst>
              <a:ext uri="{FF2B5EF4-FFF2-40B4-BE49-F238E27FC236}">
                <a16:creationId xmlns:a16="http://schemas.microsoft.com/office/drawing/2014/main" id="{DC81BB16-3E2D-4147-B3AB-D5DD690C26E0}"/>
              </a:ext>
            </a:extLst>
          </p:cNvPr>
          <p:cNvSpPr txBox="1"/>
          <p:nvPr/>
        </p:nvSpPr>
        <p:spPr>
          <a:xfrm>
            <a:off x="1639908" y="2718256"/>
            <a:ext cx="710445" cy="315708"/>
          </a:xfrm>
          <a:prstGeom prst="rect">
            <a:avLst/>
          </a:prstGeom>
          <a:noFill/>
        </p:spPr>
        <p:txBody>
          <a:bodyPr wrap="square" rtlCol="0">
            <a:spAutoFit/>
          </a:bodyPr>
          <a:lstStyle/>
          <a:p>
            <a:pPr algn="r"/>
            <a:r>
              <a:rPr lang="en-US" sz="1200" dirty="0">
                <a:solidFill>
                  <a:srgbClr val="0F3C55"/>
                </a:solidFill>
              </a:rPr>
              <a:t>Access</a:t>
            </a:r>
          </a:p>
        </p:txBody>
      </p:sp>
      <p:cxnSp>
        <p:nvCxnSpPr>
          <p:cNvPr id="49" name="Straight Connector 48">
            <a:extLst>
              <a:ext uri="{FF2B5EF4-FFF2-40B4-BE49-F238E27FC236}">
                <a16:creationId xmlns:a16="http://schemas.microsoft.com/office/drawing/2014/main" id="{FED50ABE-83AD-EC4F-A365-8A2BBDF4FAD5}"/>
              </a:ext>
            </a:extLst>
          </p:cNvPr>
          <p:cNvCxnSpPr>
            <a:cxnSpLocks/>
          </p:cNvCxnSpPr>
          <p:nvPr/>
        </p:nvCxnSpPr>
        <p:spPr>
          <a:xfrm>
            <a:off x="2191445" y="299036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403D283-C252-3C4B-A801-CA15DBE207FA}"/>
              </a:ext>
            </a:extLst>
          </p:cNvPr>
          <p:cNvSpPr txBox="1"/>
          <p:nvPr/>
        </p:nvSpPr>
        <p:spPr>
          <a:xfrm>
            <a:off x="2024393" y="2348694"/>
            <a:ext cx="1187743" cy="315708"/>
          </a:xfrm>
          <a:prstGeom prst="rect">
            <a:avLst/>
          </a:prstGeom>
          <a:noFill/>
        </p:spPr>
        <p:txBody>
          <a:bodyPr wrap="square" rtlCol="0">
            <a:spAutoFit/>
          </a:bodyPr>
          <a:lstStyle/>
          <a:p>
            <a:r>
              <a:rPr lang="en-US" sz="1200" dirty="0">
                <a:solidFill>
                  <a:srgbClr val="0F3C55"/>
                </a:solidFill>
              </a:rPr>
              <a:t>Recruitment</a:t>
            </a:r>
          </a:p>
        </p:txBody>
      </p:sp>
      <p:sp>
        <p:nvSpPr>
          <p:cNvPr id="51" name="TextBox 50">
            <a:extLst>
              <a:ext uri="{FF2B5EF4-FFF2-40B4-BE49-F238E27FC236}">
                <a16:creationId xmlns:a16="http://schemas.microsoft.com/office/drawing/2014/main" id="{F8CB0971-0B27-CB4F-81D1-C692F50E7C02}"/>
              </a:ext>
            </a:extLst>
          </p:cNvPr>
          <p:cNvSpPr txBox="1"/>
          <p:nvPr/>
        </p:nvSpPr>
        <p:spPr>
          <a:xfrm>
            <a:off x="2396810" y="2929549"/>
            <a:ext cx="912116" cy="315708"/>
          </a:xfrm>
          <a:prstGeom prst="rect">
            <a:avLst/>
          </a:prstGeom>
          <a:noFill/>
          <a:ln>
            <a:noFill/>
          </a:ln>
        </p:spPr>
        <p:txBody>
          <a:bodyPr wrap="square" rtlCol="0">
            <a:spAutoFit/>
          </a:bodyPr>
          <a:lstStyle/>
          <a:p>
            <a:pPr algn="ctr"/>
            <a:r>
              <a:rPr lang="en-US" sz="1200" dirty="0">
                <a:solidFill>
                  <a:srgbClr val="0F3C55"/>
                </a:solidFill>
              </a:rPr>
              <a:t>Screening</a:t>
            </a:r>
          </a:p>
        </p:txBody>
      </p:sp>
      <p:cxnSp>
        <p:nvCxnSpPr>
          <p:cNvPr id="52" name="Straight Connector 51">
            <a:extLst>
              <a:ext uri="{FF2B5EF4-FFF2-40B4-BE49-F238E27FC236}">
                <a16:creationId xmlns:a16="http://schemas.microsoft.com/office/drawing/2014/main" id="{BB60D976-91A1-C046-8D3D-65833FD6B0A1}"/>
              </a:ext>
            </a:extLst>
          </p:cNvPr>
          <p:cNvCxnSpPr>
            <a:cxnSpLocks/>
          </p:cNvCxnSpPr>
          <p:nvPr/>
        </p:nvCxnSpPr>
        <p:spPr>
          <a:xfrm flipH="1">
            <a:off x="2440618" y="2684369"/>
            <a:ext cx="3620" cy="865216"/>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8D72B31-1475-8D40-A699-ACBAE33226ED}"/>
              </a:ext>
            </a:extLst>
          </p:cNvPr>
          <p:cNvSpPr txBox="1"/>
          <p:nvPr/>
        </p:nvSpPr>
        <p:spPr>
          <a:xfrm>
            <a:off x="1561214" y="4302618"/>
            <a:ext cx="1181338" cy="315708"/>
          </a:xfrm>
          <a:prstGeom prst="rect">
            <a:avLst/>
          </a:prstGeom>
          <a:noFill/>
        </p:spPr>
        <p:txBody>
          <a:bodyPr wrap="square" rtlCol="0">
            <a:spAutoFit/>
          </a:bodyPr>
          <a:lstStyle/>
          <a:p>
            <a:pPr algn="ctr"/>
            <a:r>
              <a:rPr lang="en-US" sz="1200" dirty="0">
                <a:solidFill>
                  <a:srgbClr val="0F3C55"/>
                </a:solidFill>
              </a:rPr>
              <a:t>Awareness</a:t>
            </a:r>
          </a:p>
        </p:txBody>
      </p:sp>
      <p:cxnSp>
        <p:nvCxnSpPr>
          <p:cNvPr id="54" name="Straight Connector 53">
            <a:extLst>
              <a:ext uri="{FF2B5EF4-FFF2-40B4-BE49-F238E27FC236}">
                <a16:creationId xmlns:a16="http://schemas.microsoft.com/office/drawing/2014/main" id="{AEB8F4A1-6146-434F-8686-7E23D2A959C1}"/>
              </a:ext>
            </a:extLst>
          </p:cNvPr>
          <p:cNvCxnSpPr>
            <a:cxnSpLocks/>
          </p:cNvCxnSpPr>
          <p:nvPr/>
        </p:nvCxnSpPr>
        <p:spPr>
          <a:xfrm>
            <a:off x="1836313" y="378636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814933-441E-0241-90E6-FE94F7373F03}"/>
              </a:ext>
            </a:extLst>
          </p:cNvPr>
          <p:cNvCxnSpPr>
            <a:cxnSpLocks/>
          </p:cNvCxnSpPr>
          <p:nvPr/>
        </p:nvCxnSpPr>
        <p:spPr>
          <a:xfrm>
            <a:off x="3699941" y="299036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47BEC93-EDED-6C4F-B950-4057F4C92E2A}"/>
              </a:ext>
            </a:extLst>
          </p:cNvPr>
          <p:cNvSpPr txBox="1"/>
          <p:nvPr/>
        </p:nvSpPr>
        <p:spPr>
          <a:xfrm>
            <a:off x="3448638" y="2448895"/>
            <a:ext cx="1869287" cy="526180"/>
          </a:xfrm>
          <a:prstGeom prst="rect">
            <a:avLst/>
          </a:prstGeom>
          <a:noFill/>
          <a:ln>
            <a:noFill/>
          </a:ln>
        </p:spPr>
        <p:txBody>
          <a:bodyPr wrap="square" rtlCol="0">
            <a:spAutoFit/>
          </a:bodyPr>
          <a:lstStyle/>
          <a:p>
            <a:r>
              <a:rPr lang="en-US" sz="1200" dirty="0">
                <a:solidFill>
                  <a:srgbClr val="0F3C55"/>
                </a:solidFill>
              </a:rPr>
              <a:t>Informed consent: Participant on study</a:t>
            </a:r>
          </a:p>
        </p:txBody>
      </p:sp>
      <p:sp>
        <p:nvSpPr>
          <p:cNvPr id="57" name="TextBox 56">
            <a:extLst>
              <a:ext uri="{FF2B5EF4-FFF2-40B4-BE49-F238E27FC236}">
                <a16:creationId xmlns:a16="http://schemas.microsoft.com/office/drawing/2014/main" id="{33EC7CD9-B8C5-7347-A990-D3B0C7D1B991}"/>
              </a:ext>
            </a:extLst>
          </p:cNvPr>
          <p:cNvSpPr txBox="1"/>
          <p:nvPr/>
        </p:nvSpPr>
        <p:spPr>
          <a:xfrm>
            <a:off x="3458139" y="4158345"/>
            <a:ext cx="1778080" cy="736651"/>
          </a:xfrm>
          <a:prstGeom prst="rect">
            <a:avLst/>
          </a:prstGeom>
          <a:noFill/>
          <a:ln>
            <a:noFill/>
          </a:ln>
        </p:spPr>
        <p:txBody>
          <a:bodyPr wrap="square" rtlCol="0">
            <a:spAutoFit/>
          </a:bodyPr>
          <a:lstStyle/>
          <a:p>
            <a:r>
              <a:rPr lang="en-US" sz="1200" dirty="0">
                <a:solidFill>
                  <a:srgbClr val="0F3C55"/>
                </a:solidFill>
              </a:rPr>
              <a:t>On study: </a:t>
            </a:r>
          </a:p>
          <a:p>
            <a:r>
              <a:rPr lang="en-US" sz="1200" dirty="0">
                <a:solidFill>
                  <a:srgbClr val="0F3C55"/>
                </a:solidFill>
              </a:rPr>
              <a:t>Additional testing</a:t>
            </a:r>
          </a:p>
          <a:p>
            <a:r>
              <a:rPr lang="en-US" sz="1200" dirty="0">
                <a:solidFill>
                  <a:srgbClr val="0F3C55"/>
                </a:solidFill>
              </a:rPr>
              <a:t>Randomization</a:t>
            </a:r>
          </a:p>
        </p:txBody>
      </p:sp>
      <p:sp>
        <p:nvSpPr>
          <p:cNvPr id="58" name="TextBox 57">
            <a:extLst>
              <a:ext uri="{FF2B5EF4-FFF2-40B4-BE49-F238E27FC236}">
                <a16:creationId xmlns:a16="http://schemas.microsoft.com/office/drawing/2014/main" id="{93884A6B-C0FC-E742-BC12-8668A4E293D0}"/>
              </a:ext>
            </a:extLst>
          </p:cNvPr>
          <p:cNvSpPr txBox="1"/>
          <p:nvPr/>
        </p:nvSpPr>
        <p:spPr>
          <a:xfrm>
            <a:off x="5930228" y="2448895"/>
            <a:ext cx="2133054" cy="526180"/>
          </a:xfrm>
          <a:prstGeom prst="rect">
            <a:avLst/>
          </a:prstGeom>
          <a:noFill/>
        </p:spPr>
        <p:txBody>
          <a:bodyPr wrap="square" rtlCol="0">
            <a:spAutoFit/>
          </a:bodyPr>
          <a:lstStyle/>
          <a:p>
            <a:r>
              <a:rPr lang="en-US" sz="1200" dirty="0">
                <a:solidFill>
                  <a:srgbClr val="0F3C55"/>
                </a:solidFill>
              </a:rPr>
              <a:t>Participant Last visit:</a:t>
            </a:r>
          </a:p>
          <a:p>
            <a:r>
              <a:rPr lang="en-US" sz="1200" dirty="0">
                <a:solidFill>
                  <a:srgbClr val="0F3C55"/>
                </a:solidFill>
              </a:rPr>
              <a:t>End of study treatment</a:t>
            </a:r>
          </a:p>
        </p:txBody>
      </p:sp>
      <p:cxnSp>
        <p:nvCxnSpPr>
          <p:cNvPr id="59" name="Straight Connector 58">
            <a:extLst>
              <a:ext uri="{FF2B5EF4-FFF2-40B4-BE49-F238E27FC236}">
                <a16:creationId xmlns:a16="http://schemas.microsoft.com/office/drawing/2014/main" id="{93DD305F-E7F8-3944-8EFE-71B79D5F09BC}"/>
              </a:ext>
            </a:extLst>
          </p:cNvPr>
          <p:cNvCxnSpPr>
            <a:cxnSpLocks/>
          </p:cNvCxnSpPr>
          <p:nvPr/>
        </p:nvCxnSpPr>
        <p:spPr>
          <a:xfrm>
            <a:off x="7140819" y="299036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99331BE-6EF3-7A4A-8B29-CB0E963CB110}"/>
              </a:ext>
            </a:extLst>
          </p:cNvPr>
          <p:cNvSpPr txBox="1"/>
          <p:nvPr/>
        </p:nvSpPr>
        <p:spPr>
          <a:xfrm>
            <a:off x="7381686" y="2448895"/>
            <a:ext cx="1362340" cy="526180"/>
          </a:xfrm>
          <a:prstGeom prst="rect">
            <a:avLst/>
          </a:prstGeom>
          <a:noFill/>
        </p:spPr>
        <p:txBody>
          <a:bodyPr wrap="square" rtlCol="0">
            <a:spAutoFit/>
          </a:bodyPr>
          <a:lstStyle/>
          <a:p>
            <a:pPr algn="r"/>
            <a:r>
              <a:rPr lang="en-US" sz="1200" dirty="0">
                <a:solidFill>
                  <a:srgbClr val="0F3C55"/>
                </a:solidFill>
              </a:rPr>
              <a:t>End of trial</a:t>
            </a:r>
          </a:p>
          <a:p>
            <a:pPr algn="r"/>
            <a:r>
              <a:rPr lang="en-US" sz="1200" dirty="0">
                <a:solidFill>
                  <a:srgbClr val="0F3C55"/>
                </a:solidFill>
              </a:rPr>
              <a:t>LPLV</a:t>
            </a:r>
          </a:p>
        </p:txBody>
      </p:sp>
      <p:sp>
        <p:nvSpPr>
          <p:cNvPr id="63" name="TextBox 62">
            <a:extLst>
              <a:ext uri="{FF2B5EF4-FFF2-40B4-BE49-F238E27FC236}">
                <a16:creationId xmlns:a16="http://schemas.microsoft.com/office/drawing/2014/main" id="{AB9896BB-2978-8041-A765-96191A6992FA}"/>
              </a:ext>
            </a:extLst>
          </p:cNvPr>
          <p:cNvSpPr txBox="1"/>
          <p:nvPr/>
        </p:nvSpPr>
        <p:spPr>
          <a:xfrm>
            <a:off x="9123583" y="2759258"/>
            <a:ext cx="542712" cy="526180"/>
          </a:xfrm>
          <a:prstGeom prst="rect">
            <a:avLst/>
          </a:prstGeom>
          <a:noFill/>
        </p:spPr>
        <p:txBody>
          <a:bodyPr wrap="square" rtlCol="0">
            <a:spAutoFit/>
          </a:bodyPr>
          <a:lstStyle/>
          <a:p>
            <a:r>
              <a:rPr lang="en-US" sz="1200" dirty="0">
                <a:solidFill>
                  <a:srgbClr val="0F3C55"/>
                </a:solidFill>
              </a:rPr>
              <a:t>Data</a:t>
            </a:r>
          </a:p>
          <a:p>
            <a:r>
              <a:rPr lang="en-US" sz="1200" dirty="0">
                <a:solidFill>
                  <a:srgbClr val="0F3C55"/>
                </a:solidFill>
              </a:rPr>
              <a:t>Lock</a:t>
            </a:r>
          </a:p>
        </p:txBody>
      </p:sp>
      <p:sp>
        <p:nvSpPr>
          <p:cNvPr id="64" name="TextBox 63">
            <a:extLst>
              <a:ext uri="{FF2B5EF4-FFF2-40B4-BE49-F238E27FC236}">
                <a16:creationId xmlns:a16="http://schemas.microsoft.com/office/drawing/2014/main" id="{D8C01977-47E5-EF47-A8CC-5986A2F50A8C}"/>
              </a:ext>
            </a:extLst>
          </p:cNvPr>
          <p:cNvSpPr txBox="1"/>
          <p:nvPr/>
        </p:nvSpPr>
        <p:spPr>
          <a:xfrm>
            <a:off x="9606482" y="2548786"/>
            <a:ext cx="1377242" cy="736651"/>
          </a:xfrm>
          <a:prstGeom prst="rect">
            <a:avLst/>
          </a:prstGeom>
          <a:noFill/>
        </p:spPr>
        <p:txBody>
          <a:bodyPr wrap="square" rtlCol="0">
            <a:spAutoFit/>
          </a:bodyPr>
          <a:lstStyle/>
          <a:p>
            <a:r>
              <a:rPr lang="en-US" sz="1200" dirty="0">
                <a:solidFill>
                  <a:srgbClr val="0F3C55"/>
                </a:solidFill>
              </a:rPr>
              <a:t>Data Analysis Complete and Reporting</a:t>
            </a:r>
          </a:p>
        </p:txBody>
      </p:sp>
      <p:sp>
        <p:nvSpPr>
          <p:cNvPr id="65" name="Right Arrow 64">
            <a:extLst>
              <a:ext uri="{FF2B5EF4-FFF2-40B4-BE49-F238E27FC236}">
                <a16:creationId xmlns:a16="http://schemas.microsoft.com/office/drawing/2014/main" id="{D2D455DD-55F5-D845-A2D8-ABDDCEEB7DA7}"/>
              </a:ext>
            </a:extLst>
          </p:cNvPr>
          <p:cNvSpPr/>
          <p:nvPr/>
        </p:nvSpPr>
        <p:spPr>
          <a:xfrm>
            <a:off x="7268749" y="4409880"/>
            <a:ext cx="1554729" cy="187239"/>
          </a:xfrm>
          <a:prstGeom prst="rightArrow">
            <a:avLst/>
          </a:prstGeom>
          <a:solidFill>
            <a:srgbClr val="00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FED0B9E8-CB24-C943-BB3E-642E7327F50D}"/>
              </a:ext>
            </a:extLst>
          </p:cNvPr>
          <p:cNvSpPr txBox="1"/>
          <p:nvPr/>
        </p:nvSpPr>
        <p:spPr>
          <a:xfrm>
            <a:off x="7202432" y="4167447"/>
            <a:ext cx="1478497" cy="315708"/>
          </a:xfrm>
          <a:prstGeom prst="rect">
            <a:avLst/>
          </a:prstGeom>
          <a:noFill/>
        </p:spPr>
        <p:txBody>
          <a:bodyPr wrap="square" rtlCol="0">
            <a:spAutoFit/>
          </a:bodyPr>
          <a:lstStyle/>
          <a:p>
            <a:pPr algn="r"/>
            <a:r>
              <a:rPr lang="en-US" sz="1200" dirty="0">
                <a:solidFill>
                  <a:srgbClr val="0F3C55"/>
                </a:solidFill>
              </a:rPr>
              <a:t>Follow-up period</a:t>
            </a:r>
          </a:p>
        </p:txBody>
      </p:sp>
      <p:sp>
        <p:nvSpPr>
          <p:cNvPr id="70" name="Rectangle 69">
            <a:extLst>
              <a:ext uri="{FF2B5EF4-FFF2-40B4-BE49-F238E27FC236}">
                <a16:creationId xmlns:a16="http://schemas.microsoft.com/office/drawing/2014/main" id="{BF6F94BD-D8E2-CB4D-AEC8-3E56FF603691}"/>
              </a:ext>
            </a:extLst>
          </p:cNvPr>
          <p:cNvSpPr/>
          <p:nvPr/>
        </p:nvSpPr>
        <p:spPr>
          <a:xfrm>
            <a:off x="9098762" y="2138165"/>
            <a:ext cx="1645928" cy="2791851"/>
          </a:xfrm>
          <a:prstGeom prst="rect">
            <a:avLst/>
          </a:prstGeom>
          <a:no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sp>
        <p:nvSpPr>
          <p:cNvPr id="81" name="TextBox 80">
            <a:extLst>
              <a:ext uri="{FF2B5EF4-FFF2-40B4-BE49-F238E27FC236}">
                <a16:creationId xmlns:a16="http://schemas.microsoft.com/office/drawing/2014/main" id="{0E82567C-E321-484D-8374-FD3E49E65CCC}"/>
              </a:ext>
            </a:extLst>
          </p:cNvPr>
          <p:cNvSpPr txBox="1">
            <a:spLocks noChangeArrowheads="1"/>
          </p:cNvSpPr>
          <p:nvPr/>
        </p:nvSpPr>
        <p:spPr bwMode="auto">
          <a:xfrm>
            <a:off x="1447187" y="1430706"/>
            <a:ext cx="1898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2000" dirty="0">
                <a:solidFill>
                  <a:srgbClr val="000000"/>
                </a:solidFill>
              </a:rPr>
              <a:t>Early Interventions</a:t>
            </a:r>
          </a:p>
        </p:txBody>
      </p:sp>
      <p:sp>
        <p:nvSpPr>
          <p:cNvPr id="82" name="TextBox 81">
            <a:extLst>
              <a:ext uri="{FF2B5EF4-FFF2-40B4-BE49-F238E27FC236}">
                <a16:creationId xmlns:a16="http://schemas.microsoft.com/office/drawing/2014/main" id="{82D43316-17DE-0C45-A1C0-C5C23DB1EB17}"/>
              </a:ext>
            </a:extLst>
          </p:cNvPr>
          <p:cNvSpPr txBox="1">
            <a:spLocks noChangeArrowheads="1"/>
          </p:cNvSpPr>
          <p:nvPr/>
        </p:nvSpPr>
        <p:spPr bwMode="auto">
          <a:xfrm>
            <a:off x="4993113" y="1651607"/>
            <a:ext cx="22606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1800" dirty="0">
                <a:solidFill>
                  <a:srgbClr val="000000"/>
                </a:solidFill>
              </a:rPr>
              <a:t>Study Conduct</a:t>
            </a:r>
          </a:p>
        </p:txBody>
      </p:sp>
      <p:sp>
        <p:nvSpPr>
          <p:cNvPr id="83" name="TextBox 82">
            <a:extLst>
              <a:ext uri="{FF2B5EF4-FFF2-40B4-BE49-F238E27FC236}">
                <a16:creationId xmlns:a16="http://schemas.microsoft.com/office/drawing/2014/main" id="{67E8A2C9-97C6-3641-8A4E-8CFE0A30C322}"/>
              </a:ext>
            </a:extLst>
          </p:cNvPr>
          <p:cNvSpPr txBox="1">
            <a:spLocks noChangeArrowheads="1"/>
          </p:cNvSpPr>
          <p:nvPr/>
        </p:nvSpPr>
        <p:spPr bwMode="auto">
          <a:xfrm>
            <a:off x="8564200" y="1526958"/>
            <a:ext cx="2715051"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1800" dirty="0">
                <a:solidFill>
                  <a:srgbClr val="000000"/>
                </a:solidFill>
              </a:rPr>
              <a:t>End of Study, Data Analysis, and Reporting</a:t>
            </a:r>
          </a:p>
        </p:txBody>
      </p:sp>
      <p:cxnSp>
        <p:nvCxnSpPr>
          <p:cNvPr id="31" name="Straight Connector 30">
            <a:extLst>
              <a:ext uri="{FF2B5EF4-FFF2-40B4-BE49-F238E27FC236}">
                <a16:creationId xmlns:a16="http://schemas.microsoft.com/office/drawing/2014/main" id="{F01B8634-162F-C740-B568-20FB9F81E53D}"/>
              </a:ext>
            </a:extLst>
          </p:cNvPr>
          <p:cNvCxnSpPr>
            <a:cxnSpLocks/>
          </p:cNvCxnSpPr>
          <p:nvPr/>
        </p:nvCxnSpPr>
        <p:spPr>
          <a:xfrm>
            <a:off x="1598933" y="3655836"/>
            <a:ext cx="9145758" cy="1534"/>
          </a:xfrm>
          <a:prstGeom prst="line">
            <a:avLst/>
          </a:prstGeom>
          <a:ln w="31750">
            <a:gradFill flip="none" rotWithShape="1">
              <a:gsLst>
                <a:gs pos="68000">
                  <a:srgbClr val="910532"/>
                </a:gs>
                <a:gs pos="100000">
                  <a:schemeClr val="bg1"/>
                </a:gs>
              </a:gsLst>
              <a:lin ang="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1DAFF90-3B90-934E-8B50-ACCCE48D71D2}"/>
              </a:ext>
            </a:extLst>
          </p:cNvPr>
          <p:cNvSpPr>
            <a:spLocks noChangeAspect="1"/>
          </p:cNvSpPr>
          <p:nvPr/>
        </p:nvSpPr>
        <p:spPr>
          <a:xfrm>
            <a:off x="1749046" y="356902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3" name="Oval 32">
            <a:extLst>
              <a:ext uri="{FF2B5EF4-FFF2-40B4-BE49-F238E27FC236}">
                <a16:creationId xmlns:a16="http://schemas.microsoft.com/office/drawing/2014/main" id="{076A8CBC-9C1F-804E-B716-9ED11D37274B}"/>
              </a:ext>
            </a:extLst>
          </p:cNvPr>
          <p:cNvSpPr>
            <a:spLocks noChangeAspect="1"/>
          </p:cNvSpPr>
          <p:nvPr/>
        </p:nvSpPr>
        <p:spPr>
          <a:xfrm>
            <a:off x="2104786" y="356902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4" name="Oval 33">
            <a:extLst>
              <a:ext uri="{FF2B5EF4-FFF2-40B4-BE49-F238E27FC236}">
                <a16:creationId xmlns:a16="http://schemas.microsoft.com/office/drawing/2014/main" id="{64D25545-4D99-154B-AB77-8FA969329AA7}"/>
              </a:ext>
            </a:extLst>
          </p:cNvPr>
          <p:cNvSpPr>
            <a:spLocks noChangeAspect="1"/>
          </p:cNvSpPr>
          <p:nvPr/>
        </p:nvSpPr>
        <p:spPr>
          <a:xfrm>
            <a:off x="2351703" y="356902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5" name="Oval 34">
            <a:extLst>
              <a:ext uri="{FF2B5EF4-FFF2-40B4-BE49-F238E27FC236}">
                <a16:creationId xmlns:a16="http://schemas.microsoft.com/office/drawing/2014/main" id="{EDFADCBC-A7DE-2B47-8150-7D720D5E2373}"/>
              </a:ext>
            </a:extLst>
          </p:cNvPr>
          <p:cNvSpPr>
            <a:spLocks noChangeAspect="1"/>
          </p:cNvSpPr>
          <p:nvPr/>
        </p:nvSpPr>
        <p:spPr>
          <a:xfrm>
            <a:off x="2906122" y="356902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cxnSp>
        <p:nvCxnSpPr>
          <p:cNvPr id="61" name="Straight Connector 60">
            <a:extLst>
              <a:ext uri="{FF2B5EF4-FFF2-40B4-BE49-F238E27FC236}">
                <a16:creationId xmlns:a16="http://schemas.microsoft.com/office/drawing/2014/main" id="{039A5109-80F0-1F45-B9BD-6328D1D815DB}"/>
              </a:ext>
            </a:extLst>
          </p:cNvPr>
          <p:cNvCxnSpPr>
            <a:cxnSpLocks/>
          </p:cNvCxnSpPr>
          <p:nvPr/>
        </p:nvCxnSpPr>
        <p:spPr>
          <a:xfrm>
            <a:off x="2995037" y="3282710"/>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F4D6F31-DBD0-FC4F-A92C-9F60C1B2763D}"/>
              </a:ext>
            </a:extLst>
          </p:cNvPr>
          <p:cNvSpPr/>
          <p:nvPr/>
        </p:nvSpPr>
        <p:spPr>
          <a:xfrm>
            <a:off x="4610122" y="3772305"/>
            <a:ext cx="2565033" cy="315708"/>
          </a:xfrm>
          <a:prstGeom prst="rect">
            <a:avLst/>
          </a:prstGeom>
          <a:solidFill>
            <a:schemeClr val="bg1"/>
          </a:solidFill>
          <a:ln>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AEB36970-31CC-D744-AF37-AB8CFDCBF54E}"/>
              </a:ext>
            </a:extLst>
          </p:cNvPr>
          <p:cNvCxnSpPr>
            <a:cxnSpLocks/>
          </p:cNvCxnSpPr>
          <p:nvPr/>
        </p:nvCxnSpPr>
        <p:spPr>
          <a:xfrm>
            <a:off x="9349093" y="3269974"/>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BE69B0-877F-5C44-8F2F-DF37103F452E}"/>
              </a:ext>
            </a:extLst>
          </p:cNvPr>
          <p:cNvCxnSpPr>
            <a:cxnSpLocks/>
          </p:cNvCxnSpPr>
          <p:nvPr/>
        </p:nvCxnSpPr>
        <p:spPr>
          <a:xfrm>
            <a:off x="9930267" y="3269974"/>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D158234-5D6F-4446-A03D-A755DB4A697B}"/>
              </a:ext>
            </a:extLst>
          </p:cNvPr>
          <p:cNvSpPr/>
          <p:nvPr/>
        </p:nvSpPr>
        <p:spPr>
          <a:xfrm>
            <a:off x="4354782" y="3731918"/>
            <a:ext cx="2893032" cy="10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C2E3B96-79CC-454F-BEC9-7291726B4216}"/>
              </a:ext>
            </a:extLst>
          </p:cNvPr>
          <p:cNvSpPr>
            <a:spLocks noChangeAspect="1"/>
          </p:cNvSpPr>
          <p:nvPr/>
        </p:nvSpPr>
        <p:spPr>
          <a:xfrm>
            <a:off x="3611026" y="356902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7" name="Oval 36">
            <a:extLst>
              <a:ext uri="{FF2B5EF4-FFF2-40B4-BE49-F238E27FC236}">
                <a16:creationId xmlns:a16="http://schemas.microsoft.com/office/drawing/2014/main" id="{EC8C5077-F342-5743-9571-E67F71D89ACE}"/>
              </a:ext>
            </a:extLst>
          </p:cNvPr>
          <p:cNvSpPr>
            <a:spLocks noChangeAspect="1"/>
          </p:cNvSpPr>
          <p:nvPr/>
        </p:nvSpPr>
        <p:spPr>
          <a:xfrm>
            <a:off x="3926047" y="356902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8" name="Triangle 37">
            <a:extLst>
              <a:ext uri="{FF2B5EF4-FFF2-40B4-BE49-F238E27FC236}">
                <a16:creationId xmlns:a16="http://schemas.microsoft.com/office/drawing/2014/main" id="{3AFBBF1B-1277-374B-99C9-632DAE9269FE}"/>
              </a:ext>
            </a:extLst>
          </p:cNvPr>
          <p:cNvSpPr/>
          <p:nvPr/>
        </p:nvSpPr>
        <p:spPr>
          <a:xfrm>
            <a:off x="4516200"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CDB16F60-6C40-2048-995C-9E5BCBC87165}"/>
              </a:ext>
            </a:extLst>
          </p:cNvPr>
          <p:cNvSpPr/>
          <p:nvPr/>
        </p:nvSpPr>
        <p:spPr>
          <a:xfrm>
            <a:off x="5020843"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738D7B93-04D5-174C-8FBA-6C1AF2D20516}"/>
              </a:ext>
            </a:extLst>
          </p:cNvPr>
          <p:cNvSpPr/>
          <p:nvPr/>
        </p:nvSpPr>
        <p:spPr>
          <a:xfrm>
            <a:off x="5236373"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6480D6B7-4DE6-1146-B572-423EB0FBCCE0}"/>
              </a:ext>
            </a:extLst>
          </p:cNvPr>
          <p:cNvSpPr/>
          <p:nvPr/>
        </p:nvSpPr>
        <p:spPr>
          <a:xfrm>
            <a:off x="5714799"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5E5F8D7B-C5E7-7247-AAF2-A3317D87F399}"/>
              </a:ext>
            </a:extLst>
          </p:cNvPr>
          <p:cNvSpPr/>
          <p:nvPr/>
        </p:nvSpPr>
        <p:spPr>
          <a:xfrm>
            <a:off x="6242094"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D0FA5631-5E2B-B54E-94D1-6963F7E38079}"/>
              </a:ext>
            </a:extLst>
          </p:cNvPr>
          <p:cNvSpPr/>
          <p:nvPr/>
        </p:nvSpPr>
        <p:spPr>
          <a:xfrm>
            <a:off x="6657147"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93F792FD-9E2B-6C41-AD1C-37D577D9B69F}"/>
              </a:ext>
            </a:extLst>
          </p:cNvPr>
          <p:cNvSpPr/>
          <p:nvPr/>
        </p:nvSpPr>
        <p:spPr>
          <a:xfrm>
            <a:off x="7024578" y="356902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DC4803C-FAB0-5947-92C9-27A13EC07F98}"/>
              </a:ext>
            </a:extLst>
          </p:cNvPr>
          <p:cNvSpPr/>
          <p:nvPr/>
        </p:nvSpPr>
        <p:spPr>
          <a:xfrm>
            <a:off x="8442295" y="3540902"/>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DBD7FF2-6F9B-A741-ADF9-FCE9AF2DA262}"/>
              </a:ext>
            </a:extLst>
          </p:cNvPr>
          <p:cNvSpPr/>
          <p:nvPr/>
        </p:nvSpPr>
        <p:spPr>
          <a:xfrm>
            <a:off x="9250171" y="3540902"/>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AA869D0-B736-2B45-BB4E-1A9B59A9804F}"/>
              </a:ext>
            </a:extLst>
          </p:cNvPr>
          <p:cNvSpPr/>
          <p:nvPr/>
        </p:nvSpPr>
        <p:spPr>
          <a:xfrm>
            <a:off x="9831346" y="3540902"/>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36586782-12AC-BB47-854E-F88726503B13}"/>
              </a:ext>
            </a:extLst>
          </p:cNvPr>
          <p:cNvCxnSpPr>
            <a:cxnSpLocks/>
          </p:cNvCxnSpPr>
          <p:nvPr/>
        </p:nvCxnSpPr>
        <p:spPr>
          <a:xfrm>
            <a:off x="4014961" y="3786365"/>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46A6CA4-9131-AE42-B295-B5F9B48E0C27}"/>
              </a:ext>
            </a:extLst>
          </p:cNvPr>
          <p:cNvCxnSpPr>
            <a:cxnSpLocks/>
          </p:cNvCxnSpPr>
          <p:nvPr/>
        </p:nvCxnSpPr>
        <p:spPr>
          <a:xfrm>
            <a:off x="3277793" y="3655836"/>
            <a:ext cx="353859" cy="0"/>
          </a:xfrm>
          <a:prstGeom prst="line">
            <a:avLst/>
          </a:prstGeom>
          <a:ln w="31750">
            <a:solidFill>
              <a:srgbClr val="801E5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71FBC5-AEAF-0C46-B96F-4CFC1617D3DB}"/>
              </a:ext>
            </a:extLst>
          </p:cNvPr>
          <p:cNvSpPr/>
          <p:nvPr/>
        </p:nvSpPr>
        <p:spPr>
          <a:xfrm>
            <a:off x="3341858" y="1505889"/>
            <a:ext cx="8461152" cy="344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322BF92D-D9F2-7844-90E0-9E9882E22533}"/>
              </a:ext>
            </a:extLst>
          </p:cNvPr>
          <p:cNvSpPr txBox="1">
            <a:spLocks noChangeArrowheads="1"/>
          </p:cNvSpPr>
          <p:nvPr/>
        </p:nvSpPr>
        <p:spPr bwMode="auto">
          <a:xfrm>
            <a:off x="4177042" y="1651679"/>
            <a:ext cx="7081507" cy="4093428"/>
          </a:xfrm>
          <a:prstGeom prst="rect">
            <a:avLst/>
          </a:prstGeom>
          <a:solidFill>
            <a:schemeClr val="bg1"/>
          </a:solidFill>
          <a:ln>
            <a:noFill/>
          </a:ln>
        </p:spPr>
        <p:txBody>
          <a:bodyPr wrap="square">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Patient &amp; Community Engagement &amp; Outreach </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Education &amp; Health Literacy </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Eligibility Criteria</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Feasibility Assessment</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Targeted recruitment materials and plan</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Logistical issues (e.g., advertising locations, material translations, screening site locations)</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Referring physician engagement</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CRO/ARO/CC choice, expectations, and contracting issues</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Site selection and support</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Participant navigators and cultural ambassadors</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Planning of the clinical trial essential for success—at cost and on time</a:t>
            </a:r>
          </a:p>
        </p:txBody>
      </p:sp>
    </p:spTree>
    <p:extLst>
      <p:ext uri="{BB962C8B-B14F-4D97-AF65-F5344CB8AC3E}">
        <p14:creationId xmlns:p14="http://schemas.microsoft.com/office/powerpoint/2010/main" val="35061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3520C53D-8056-FA4B-9D15-30387DF5BFF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73184" y="1332280"/>
            <a:ext cx="9670416" cy="4723798"/>
          </a:xfrm>
        </p:spPr>
      </p:pic>
      <p:sp>
        <p:nvSpPr>
          <p:cNvPr id="4" name="Footer Placeholder 3">
            <a:extLst>
              <a:ext uri="{FF2B5EF4-FFF2-40B4-BE49-F238E27FC236}">
                <a16:creationId xmlns:a16="http://schemas.microsoft.com/office/drawing/2014/main" id="{DC5E7C41-C069-7F4A-B6E0-65711E8F3B21}"/>
              </a:ext>
            </a:extLst>
          </p:cNvPr>
          <p:cNvSpPr>
            <a:spLocks noGrp="1"/>
          </p:cNvSpPr>
          <p:nvPr>
            <p:ph type="ftr" sz="quarter" idx="11"/>
          </p:nvPr>
        </p:nvSpPr>
        <p:spPr/>
        <p:txBody>
          <a:bodyPr/>
          <a:lstStyle/>
          <a:p>
            <a:r>
              <a:rPr lang="en-US" altLang="en-US"/>
              <a:t>©MRCT Center</a:t>
            </a:r>
            <a:endParaRPr lang="en-US" altLang="en-US" dirty="0"/>
          </a:p>
        </p:txBody>
      </p:sp>
      <p:sp>
        <p:nvSpPr>
          <p:cNvPr id="5" name="Slide Number Placeholder 4">
            <a:extLst>
              <a:ext uri="{FF2B5EF4-FFF2-40B4-BE49-F238E27FC236}">
                <a16:creationId xmlns:a16="http://schemas.microsoft.com/office/drawing/2014/main" id="{B69D2F13-8F27-C144-BF61-C46BD0BEC0C3}"/>
              </a:ext>
            </a:extLst>
          </p:cNvPr>
          <p:cNvSpPr>
            <a:spLocks noGrp="1"/>
          </p:cNvSpPr>
          <p:nvPr>
            <p:ph type="sldNum" sz="quarter" idx="12"/>
          </p:nvPr>
        </p:nvSpPr>
        <p:spPr/>
        <p:txBody>
          <a:bodyPr/>
          <a:lstStyle/>
          <a:p>
            <a:fld id="{9613E06C-BF75-C64F-BB3A-625D3BF6ECBE}" type="slidenum">
              <a:rPr lang="en-US" smtClean="0"/>
              <a:t>26</a:t>
            </a:fld>
            <a:endParaRPr lang="en-US" dirty="0"/>
          </a:p>
        </p:txBody>
      </p:sp>
      <p:sp>
        <p:nvSpPr>
          <p:cNvPr id="6" name="Title 5">
            <a:extLst>
              <a:ext uri="{FF2B5EF4-FFF2-40B4-BE49-F238E27FC236}">
                <a16:creationId xmlns:a16="http://schemas.microsoft.com/office/drawing/2014/main" id="{74EED8BA-BF12-8548-9362-29F4704B4376}"/>
              </a:ext>
            </a:extLst>
          </p:cNvPr>
          <p:cNvSpPr>
            <a:spLocks noGrp="1"/>
          </p:cNvSpPr>
          <p:nvPr>
            <p:ph type="title"/>
          </p:nvPr>
        </p:nvSpPr>
        <p:spPr>
          <a:xfrm>
            <a:off x="610073" y="-121875"/>
            <a:ext cx="10533527" cy="1325563"/>
          </a:xfrm>
        </p:spPr>
        <p:txBody>
          <a:bodyPr/>
          <a:lstStyle/>
          <a:p>
            <a:r>
              <a:rPr lang="en-US" dirty="0"/>
              <a:t>Community awareness includes healthcare providers</a:t>
            </a:r>
          </a:p>
        </p:txBody>
      </p:sp>
    </p:spTree>
    <p:extLst>
      <p:ext uri="{BB962C8B-B14F-4D97-AF65-F5344CB8AC3E}">
        <p14:creationId xmlns:p14="http://schemas.microsoft.com/office/powerpoint/2010/main" val="306553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B10B8B-F865-7744-98EA-C86A454E0915}"/>
              </a:ext>
            </a:extLst>
          </p:cNvPr>
          <p:cNvSpPr>
            <a:spLocks noGrp="1"/>
          </p:cNvSpPr>
          <p:nvPr>
            <p:ph type="ftr" sz="quarter" idx="11"/>
          </p:nvPr>
        </p:nvSpPr>
        <p:spPr/>
        <p:txBody>
          <a:bodyPr/>
          <a:lstStyle/>
          <a:p>
            <a:r>
              <a:rPr lang="en-US" altLang="en-US"/>
              <a:t>©MRCT Center                                      </a:t>
            </a:r>
            <a:endParaRPr lang="en-US" altLang="en-US" dirty="0"/>
          </a:p>
        </p:txBody>
      </p:sp>
      <p:sp>
        <p:nvSpPr>
          <p:cNvPr id="5" name="Slide Number Placeholder 4">
            <a:extLst>
              <a:ext uri="{FF2B5EF4-FFF2-40B4-BE49-F238E27FC236}">
                <a16:creationId xmlns:a16="http://schemas.microsoft.com/office/drawing/2014/main" id="{973B51BD-02DF-3C48-AA33-FF16F2C6ABF1}"/>
              </a:ext>
            </a:extLst>
          </p:cNvPr>
          <p:cNvSpPr>
            <a:spLocks noGrp="1"/>
          </p:cNvSpPr>
          <p:nvPr>
            <p:ph type="sldNum" sz="quarter" idx="12"/>
          </p:nvPr>
        </p:nvSpPr>
        <p:spPr/>
        <p:txBody>
          <a:bodyPr/>
          <a:lstStyle/>
          <a:p>
            <a:fld id="{9613E06C-BF75-C64F-BB3A-625D3BF6ECBE}" type="slidenum">
              <a:rPr lang="en-US" smtClean="0"/>
              <a:t>27</a:t>
            </a:fld>
            <a:endParaRPr lang="en-US" dirty="0"/>
          </a:p>
        </p:txBody>
      </p:sp>
      <p:sp>
        <p:nvSpPr>
          <p:cNvPr id="82" name="TextBox 81">
            <a:extLst>
              <a:ext uri="{FF2B5EF4-FFF2-40B4-BE49-F238E27FC236}">
                <a16:creationId xmlns:a16="http://schemas.microsoft.com/office/drawing/2014/main" id="{82D43316-17DE-0C45-A1C0-C5C23DB1EB17}"/>
              </a:ext>
            </a:extLst>
          </p:cNvPr>
          <p:cNvSpPr txBox="1">
            <a:spLocks noChangeArrowheads="1"/>
          </p:cNvSpPr>
          <p:nvPr/>
        </p:nvSpPr>
        <p:spPr bwMode="auto">
          <a:xfrm>
            <a:off x="2790532" y="1569024"/>
            <a:ext cx="226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2000" dirty="0">
                <a:solidFill>
                  <a:srgbClr val="000000"/>
                </a:solidFill>
              </a:rPr>
              <a:t>Study Conduct</a:t>
            </a:r>
          </a:p>
        </p:txBody>
      </p:sp>
      <p:sp>
        <p:nvSpPr>
          <p:cNvPr id="67" name="Title 3">
            <a:extLst>
              <a:ext uri="{FF2B5EF4-FFF2-40B4-BE49-F238E27FC236}">
                <a16:creationId xmlns:a16="http://schemas.microsoft.com/office/drawing/2014/main" id="{253E2847-72F4-7F49-A169-11BF714C0C8A}"/>
              </a:ext>
            </a:extLst>
          </p:cNvPr>
          <p:cNvSpPr txBox="1">
            <a:spLocks/>
          </p:cNvSpPr>
          <p:nvPr/>
        </p:nvSpPr>
        <p:spPr bwMode="auto">
          <a:xfrm>
            <a:off x="654908" y="0"/>
            <a:ext cx="9925413" cy="9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 typeface="Arial" panose="020B0604020202020204" pitchFamily="34" charset="0"/>
              <a:buNone/>
            </a:pPr>
            <a:r>
              <a:rPr lang="en-US" altLang="en-US" dirty="0">
                <a:solidFill>
                  <a:srgbClr val="FFFFFF"/>
                </a:solidFill>
                <a:latin typeface="Myriad Pro Light" panose="020B0403030403020204" pitchFamily="34" charset="0"/>
                <a:cs typeface="Calibri" panose="020F0502020204030204" pitchFamily="34" charset="0"/>
              </a:rPr>
              <a:t>What can we do to alleviate burden and plan for inclusion?</a:t>
            </a:r>
          </a:p>
        </p:txBody>
      </p:sp>
      <p:sp>
        <p:nvSpPr>
          <p:cNvPr id="68" name="TextBox 67">
            <a:extLst>
              <a:ext uri="{FF2B5EF4-FFF2-40B4-BE49-F238E27FC236}">
                <a16:creationId xmlns:a16="http://schemas.microsoft.com/office/drawing/2014/main" id="{337FD0FC-856A-9E4F-A66F-230DF11BE70A}"/>
              </a:ext>
            </a:extLst>
          </p:cNvPr>
          <p:cNvSpPr txBox="1">
            <a:spLocks noChangeArrowheads="1"/>
          </p:cNvSpPr>
          <p:nvPr/>
        </p:nvSpPr>
        <p:spPr bwMode="auto">
          <a:xfrm>
            <a:off x="7153748" y="1505060"/>
            <a:ext cx="4885852" cy="4478149"/>
          </a:xfrm>
          <a:prstGeom prst="rect">
            <a:avLst/>
          </a:prstGeom>
          <a:solidFill>
            <a:schemeClr val="bg1"/>
          </a:solidFill>
          <a:ln>
            <a:noFill/>
          </a:ln>
        </p:spPr>
        <p:txBody>
          <a:bodyPr wrap="square">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Study design</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Decentralized and hybrid clinical trials</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Mobile Health technologies</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Informed consent simplification</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Health literate, culturally- sensitive and linguistically appropriate communications</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Logistical issues (e.g., visits, payment, transportation, childcare, extended clinic hours)</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Standardized data collection</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Continuous education, support, and outreach to participants and their communities</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Participant navigators</a:t>
            </a:r>
          </a:p>
          <a:p>
            <a:pPr marL="285750" indent="-285750">
              <a:spcBef>
                <a:spcPct val="0"/>
              </a:spcBef>
              <a:buClrTx/>
            </a:pPr>
            <a:r>
              <a:rPr lang="en-US" altLang="en-US" sz="1900" dirty="0">
                <a:solidFill>
                  <a:srgbClr val="000000"/>
                </a:solidFill>
                <a:latin typeface="Myriad Pro" panose="020B0503030403020204" pitchFamily="34" charset="0"/>
                <a:cs typeface="Calibri" panose="020F0502020204030204" pitchFamily="34" charset="0"/>
              </a:rPr>
              <a:t>Continuous learning and improvement</a:t>
            </a:r>
          </a:p>
        </p:txBody>
      </p:sp>
      <p:grpSp>
        <p:nvGrpSpPr>
          <p:cNvPr id="9" name="Group 8">
            <a:extLst>
              <a:ext uri="{FF2B5EF4-FFF2-40B4-BE49-F238E27FC236}">
                <a16:creationId xmlns:a16="http://schemas.microsoft.com/office/drawing/2014/main" id="{FF2D93D6-A540-854E-A719-6C613E2AE992}"/>
              </a:ext>
            </a:extLst>
          </p:cNvPr>
          <p:cNvGrpSpPr/>
          <p:nvPr/>
        </p:nvGrpSpPr>
        <p:grpSpPr>
          <a:xfrm>
            <a:off x="583300" y="2156035"/>
            <a:ext cx="6468271" cy="2791851"/>
            <a:chOff x="583300" y="2156035"/>
            <a:chExt cx="6468271" cy="2791851"/>
          </a:xfrm>
        </p:grpSpPr>
        <p:sp>
          <p:nvSpPr>
            <p:cNvPr id="17" name="Rectangle 16">
              <a:extLst>
                <a:ext uri="{FF2B5EF4-FFF2-40B4-BE49-F238E27FC236}">
                  <a16:creationId xmlns:a16="http://schemas.microsoft.com/office/drawing/2014/main" id="{D333F7C5-06D3-384C-A836-7521CD60D26C}"/>
                </a:ext>
              </a:extLst>
            </p:cNvPr>
            <p:cNvSpPr/>
            <p:nvPr/>
          </p:nvSpPr>
          <p:spPr>
            <a:xfrm>
              <a:off x="2086411" y="3162203"/>
              <a:ext cx="1135053" cy="66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F4D6F31-DBD0-FC4F-A92C-9F60C1B2763D}"/>
                </a:ext>
              </a:extLst>
            </p:cNvPr>
            <p:cNvSpPr/>
            <p:nvPr/>
          </p:nvSpPr>
          <p:spPr>
            <a:xfrm>
              <a:off x="2407541" y="3790175"/>
              <a:ext cx="2565033" cy="315708"/>
            </a:xfrm>
            <a:prstGeom prst="rect">
              <a:avLst/>
            </a:prstGeom>
            <a:solidFill>
              <a:schemeClr val="bg1"/>
            </a:solidFill>
            <a:ln>
              <a:solidFill>
                <a:srgbClr val="00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EC3D23B-43A0-A748-84E7-CFB02CCD0488}"/>
                </a:ext>
              </a:extLst>
            </p:cNvPr>
            <p:cNvSpPr/>
            <p:nvPr/>
          </p:nvSpPr>
          <p:spPr>
            <a:xfrm>
              <a:off x="6146605" y="2385489"/>
              <a:ext cx="650654" cy="41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68CCC7D-BFB7-1046-AAE5-7FF1908F3DAB}"/>
                </a:ext>
              </a:extLst>
            </p:cNvPr>
            <p:cNvSpPr/>
            <p:nvPr/>
          </p:nvSpPr>
          <p:spPr>
            <a:xfrm>
              <a:off x="1192101" y="2851428"/>
              <a:ext cx="339499" cy="41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1B7861-95B2-8F4C-AB5A-08B795CDC116}"/>
                </a:ext>
              </a:extLst>
            </p:cNvPr>
            <p:cNvCxnSpPr>
              <a:cxnSpLocks/>
            </p:cNvCxnSpPr>
            <p:nvPr/>
          </p:nvCxnSpPr>
          <p:spPr>
            <a:xfrm>
              <a:off x="6338636" y="300823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A2BCB1-0B4B-A342-BE63-49C925B8B450}"/>
                </a:ext>
              </a:extLst>
            </p:cNvPr>
            <p:cNvSpPr txBox="1"/>
            <p:nvPr/>
          </p:nvSpPr>
          <p:spPr>
            <a:xfrm>
              <a:off x="2818262" y="3933393"/>
              <a:ext cx="1671962" cy="315708"/>
            </a:xfrm>
            <a:prstGeom prst="rect">
              <a:avLst/>
            </a:prstGeom>
            <a:solidFill>
              <a:schemeClr val="bg1"/>
            </a:solidFill>
          </p:spPr>
          <p:txBody>
            <a:bodyPr wrap="square" rtlCol="0">
              <a:spAutoFit/>
            </a:bodyPr>
            <a:lstStyle/>
            <a:p>
              <a:pPr algn="ctr"/>
              <a:r>
                <a:rPr lang="en-US" sz="1200" dirty="0">
                  <a:solidFill>
                    <a:srgbClr val="0F3C55"/>
                  </a:solidFill>
                </a:rPr>
                <a:t>On-Study visits</a:t>
              </a:r>
            </a:p>
          </p:txBody>
        </p:sp>
        <p:sp>
          <p:nvSpPr>
            <p:cNvPr id="28" name="Rectangle 27">
              <a:extLst>
                <a:ext uri="{FF2B5EF4-FFF2-40B4-BE49-F238E27FC236}">
                  <a16:creationId xmlns:a16="http://schemas.microsoft.com/office/drawing/2014/main" id="{DD158234-5D6F-4446-A03D-A755DB4A697B}"/>
                </a:ext>
              </a:extLst>
            </p:cNvPr>
            <p:cNvSpPr/>
            <p:nvPr/>
          </p:nvSpPr>
          <p:spPr>
            <a:xfrm>
              <a:off x="2152201" y="3749788"/>
              <a:ext cx="2893032" cy="10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2D13783-E12D-F443-A502-30117C76D666}"/>
                </a:ext>
              </a:extLst>
            </p:cNvPr>
            <p:cNvSpPr/>
            <p:nvPr/>
          </p:nvSpPr>
          <p:spPr>
            <a:xfrm>
              <a:off x="1271254" y="2156035"/>
              <a:ext cx="5426458" cy="2791851"/>
            </a:xfrm>
            <a:prstGeom prst="rect">
              <a:avLst/>
            </a:prstGeom>
            <a:no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cxnSp>
          <p:nvCxnSpPr>
            <p:cNvPr id="31" name="Straight Connector 30">
              <a:extLst>
                <a:ext uri="{FF2B5EF4-FFF2-40B4-BE49-F238E27FC236}">
                  <a16:creationId xmlns:a16="http://schemas.microsoft.com/office/drawing/2014/main" id="{F01B8634-162F-C740-B568-20FB9F81E53D}"/>
                </a:ext>
              </a:extLst>
            </p:cNvPr>
            <p:cNvCxnSpPr>
              <a:cxnSpLocks/>
            </p:cNvCxnSpPr>
            <p:nvPr/>
          </p:nvCxnSpPr>
          <p:spPr>
            <a:xfrm>
              <a:off x="1246057" y="3682990"/>
              <a:ext cx="5295388" cy="0"/>
            </a:xfrm>
            <a:prstGeom prst="line">
              <a:avLst/>
            </a:prstGeom>
            <a:ln w="31750">
              <a:solidFill>
                <a:srgbClr val="801E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C2E3B96-79CC-454F-BEC9-7291726B4216}"/>
                </a:ext>
              </a:extLst>
            </p:cNvPr>
            <p:cNvSpPr>
              <a:spLocks noChangeAspect="1"/>
            </p:cNvSpPr>
            <p:nvPr/>
          </p:nvSpPr>
          <p:spPr>
            <a:xfrm>
              <a:off x="1408445" y="358689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7" name="Oval 36">
              <a:extLst>
                <a:ext uri="{FF2B5EF4-FFF2-40B4-BE49-F238E27FC236}">
                  <a16:creationId xmlns:a16="http://schemas.microsoft.com/office/drawing/2014/main" id="{EC8C5077-F342-5743-9571-E67F71D89ACE}"/>
                </a:ext>
              </a:extLst>
            </p:cNvPr>
            <p:cNvSpPr>
              <a:spLocks noChangeAspect="1"/>
            </p:cNvSpPr>
            <p:nvPr/>
          </p:nvSpPr>
          <p:spPr>
            <a:xfrm>
              <a:off x="1723466" y="3586893"/>
              <a:ext cx="177830" cy="175160"/>
            </a:xfrm>
            <a:prstGeom prst="ellipse">
              <a:avLst/>
            </a:prstGeom>
            <a:solidFill>
              <a:srgbClr val="1839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F3C55"/>
                </a:solidFill>
              </a:endParaRPr>
            </a:p>
          </p:txBody>
        </p:sp>
        <p:sp>
          <p:nvSpPr>
            <p:cNvPr id="38" name="Triangle 37">
              <a:extLst>
                <a:ext uri="{FF2B5EF4-FFF2-40B4-BE49-F238E27FC236}">
                  <a16:creationId xmlns:a16="http://schemas.microsoft.com/office/drawing/2014/main" id="{3AFBBF1B-1277-374B-99C9-632DAE9269FE}"/>
                </a:ext>
              </a:extLst>
            </p:cNvPr>
            <p:cNvSpPr/>
            <p:nvPr/>
          </p:nvSpPr>
          <p:spPr>
            <a:xfrm>
              <a:off x="2313619"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CDB16F60-6C40-2048-995C-9E5BCBC87165}"/>
                </a:ext>
              </a:extLst>
            </p:cNvPr>
            <p:cNvSpPr/>
            <p:nvPr/>
          </p:nvSpPr>
          <p:spPr>
            <a:xfrm>
              <a:off x="2818262"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738D7B93-04D5-174C-8FBA-6C1AF2D20516}"/>
                </a:ext>
              </a:extLst>
            </p:cNvPr>
            <p:cNvSpPr/>
            <p:nvPr/>
          </p:nvSpPr>
          <p:spPr>
            <a:xfrm>
              <a:off x="3033792"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6480D6B7-4DE6-1146-B572-423EB0FBCCE0}"/>
                </a:ext>
              </a:extLst>
            </p:cNvPr>
            <p:cNvSpPr/>
            <p:nvPr/>
          </p:nvSpPr>
          <p:spPr>
            <a:xfrm>
              <a:off x="3512218"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5E5F8D7B-C5E7-7247-AAF2-A3317D87F399}"/>
                </a:ext>
              </a:extLst>
            </p:cNvPr>
            <p:cNvSpPr/>
            <p:nvPr/>
          </p:nvSpPr>
          <p:spPr>
            <a:xfrm>
              <a:off x="4039513"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D0FA5631-5E2B-B54E-94D1-6963F7E38079}"/>
                </a:ext>
              </a:extLst>
            </p:cNvPr>
            <p:cNvSpPr/>
            <p:nvPr/>
          </p:nvSpPr>
          <p:spPr>
            <a:xfrm>
              <a:off x="4454566"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93F792FD-9E2B-6C41-AD1C-37D577D9B69F}"/>
                </a:ext>
              </a:extLst>
            </p:cNvPr>
            <p:cNvSpPr/>
            <p:nvPr/>
          </p:nvSpPr>
          <p:spPr>
            <a:xfrm>
              <a:off x="4821997" y="3586893"/>
              <a:ext cx="223237" cy="175160"/>
            </a:xfrm>
            <a:prstGeom prst="triangle">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6DC4803C-FAB0-5947-92C9-27A13EC07F98}"/>
                </a:ext>
              </a:extLst>
            </p:cNvPr>
            <p:cNvSpPr/>
            <p:nvPr/>
          </p:nvSpPr>
          <p:spPr>
            <a:xfrm>
              <a:off x="6239714" y="3558772"/>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02814933-441E-0241-90E6-FE94F7373F03}"/>
                </a:ext>
              </a:extLst>
            </p:cNvPr>
            <p:cNvCxnSpPr>
              <a:cxnSpLocks/>
            </p:cNvCxnSpPr>
            <p:nvPr/>
          </p:nvCxnSpPr>
          <p:spPr>
            <a:xfrm>
              <a:off x="1497360" y="300823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47BEC93-EDED-6C4F-B950-4057F4C92E2A}"/>
                </a:ext>
              </a:extLst>
            </p:cNvPr>
            <p:cNvSpPr txBox="1"/>
            <p:nvPr/>
          </p:nvSpPr>
          <p:spPr>
            <a:xfrm>
              <a:off x="1246057" y="2466765"/>
              <a:ext cx="1869287" cy="526180"/>
            </a:xfrm>
            <a:prstGeom prst="rect">
              <a:avLst/>
            </a:prstGeom>
            <a:noFill/>
            <a:ln>
              <a:noFill/>
            </a:ln>
          </p:spPr>
          <p:txBody>
            <a:bodyPr wrap="square" rtlCol="0">
              <a:spAutoFit/>
            </a:bodyPr>
            <a:lstStyle/>
            <a:p>
              <a:r>
                <a:rPr lang="en-US" sz="1200" dirty="0">
                  <a:solidFill>
                    <a:srgbClr val="0F3C55"/>
                  </a:solidFill>
                </a:rPr>
                <a:t>Informed consent: Participant on study</a:t>
              </a:r>
            </a:p>
          </p:txBody>
        </p:sp>
        <p:sp>
          <p:nvSpPr>
            <p:cNvPr id="57" name="TextBox 56">
              <a:extLst>
                <a:ext uri="{FF2B5EF4-FFF2-40B4-BE49-F238E27FC236}">
                  <a16:creationId xmlns:a16="http://schemas.microsoft.com/office/drawing/2014/main" id="{33EC7CD9-B8C5-7347-A990-D3B0C7D1B991}"/>
                </a:ext>
              </a:extLst>
            </p:cNvPr>
            <p:cNvSpPr txBox="1"/>
            <p:nvPr/>
          </p:nvSpPr>
          <p:spPr>
            <a:xfrm>
              <a:off x="1255558" y="4176215"/>
              <a:ext cx="1778080" cy="736651"/>
            </a:xfrm>
            <a:prstGeom prst="rect">
              <a:avLst/>
            </a:prstGeom>
            <a:noFill/>
            <a:ln>
              <a:noFill/>
            </a:ln>
          </p:spPr>
          <p:txBody>
            <a:bodyPr wrap="square" rtlCol="0">
              <a:spAutoFit/>
            </a:bodyPr>
            <a:lstStyle/>
            <a:p>
              <a:r>
                <a:rPr lang="en-US" sz="1200" dirty="0">
                  <a:solidFill>
                    <a:srgbClr val="0F3C55"/>
                  </a:solidFill>
                </a:rPr>
                <a:t>On study: </a:t>
              </a:r>
            </a:p>
            <a:p>
              <a:r>
                <a:rPr lang="en-US" sz="1200" dirty="0">
                  <a:solidFill>
                    <a:srgbClr val="0F3C55"/>
                  </a:solidFill>
                </a:rPr>
                <a:t>Additional testing</a:t>
              </a:r>
            </a:p>
            <a:p>
              <a:r>
                <a:rPr lang="en-US" sz="1200" dirty="0">
                  <a:solidFill>
                    <a:srgbClr val="0F3C55"/>
                  </a:solidFill>
                </a:rPr>
                <a:t>Randomization</a:t>
              </a:r>
            </a:p>
          </p:txBody>
        </p:sp>
        <p:sp>
          <p:nvSpPr>
            <p:cNvPr id="58" name="TextBox 57">
              <a:extLst>
                <a:ext uri="{FF2B5EF4-FFF2-40B4-BE49-F238E27FC236}">
                  <a16:creationId xmlns:a16="http://schemas.microsoft.com/office/drawing/2014/main" id="{93884A6B-C0FC-E742-BC12-8668A4E293D0}"/>
                </a:ext>
              </a:extLst>
            </p:cNvPr>
            <p:cNvSpPr txBox="1"/>
            <p:nvPr/>
          </p:nvSpPr>
          <p:spPr>
            <a:xfrm>
              <a:off x="3727647" y="2466765"/>
              <a:ext cx="2133054" cy="526180"/>
            </a:xfrm>
            <a:prstGeom prst="rect">
              <a:avLst/>
            </a:prstGeom>
            <a:noFill/>
          </p:spPr>
          <p:txBody>
            <a:bodyPr wrap="square" rtlCol="0">
              <a:spAutoFit/>
            </a:bodyPr>
            <a:lstStyle/>
            <a:p>
              <a:r>
                <a:rPr lang="en-US" sz="1200" dirty="0">
                  <a:solidFill>
                    <a:srgbClr val="0F3C55"/>
                  </a:solidFill>
                </a:rPr>
                <a:t>Participant Last visit:</a:t>
              </a:r>
            </a:p>
            <a:p>
              <a:r>
                <a:rPr lang="en-US" sz="1200" dirty="0">
                  <a:solidFill>
                    <a:srgbClr val="0F3C55"/>
                  </a:solidFill>
                </a:rPr>
                <a:t>End of study treatment</a:t>
              </a:r>
            </a:p>
          </p:txBody>
        </p:sp>
        <p:cxnSp>
          <p:nvCxnSpPr>
            <p:cNvPr id="59" name="Straight Connector 58">
              <a:extLst>
                <a:ext uri="{FF2B5EF4-FFF2-40B4-BE49-F238E27FC236}">
                  <a16:creationId xmlns:a16="http://schemas.microsoft.com/office/drawing/2014/main" id="{93DD305F-E7F8-3944-8EFE-71B79D5F09BC}"/>
                </a:ext>
              </a:extLst>
            </p:cNvPr>
            <p:cNvCxnSpPr>
              <a:cxnSpLocks/>
            </p:cNvCxnSpPr>
            <p:nvPr/>
          </p:nvCxnSpPr>
          <p:spPr>
            <a:xfrm>
              <a:off x="4938238" y="3008235"/>
              <a:ext cx="0" cy="55922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586782-12AC-BB47-854E-F88726503B13}"/>
                </a:ext>
              </a:extLst>
            </p:cNvPr>
            <p:cNvCxnSpPr>
              <a:cxnSpLocks/>
            </p:cNvCxnSpPr>
            <p:nvPr/>
          </p:nvCxnSpPr>
          <p:spPr>
            <a:xfrm>
              <a:off x="1812380" y="3804235"/>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99331BE-6EF3-7A4A-8B29-CB0E963CB110}"/>
                </a:ext>
              </a:extLst>
            </p:cNvPr>
            <p:cNvSpPr txBox="1"/>
            <p:nvPr/>
          </p:nvSpPr>
          <p:spPr>
            <a:xfrm>
              <a:off x="5179105" y="2466765"/>
              <a:ext cx="1362340" cy="526180"/>
            </a:xfrm>
            <a:prstGeom prst="rect">
              <a:avLst/>
            </a:prstGeom>
            <a:noFill/>
          </p:spPr>
          <p:txBody>
            <a:bodyPr wrap="square" rtlCol="0">
              <a:spAutoFit/>
            </a:bodyPr>
            <a:lstStyle/>
            <a:p>
              <a:pPr algn="r"/>
              <a:r>
                <a:rPr lang="en-US" sz="1200" dirty="0">
                  <a:solidFill>
                    <a:srgbClr val="0F3C55"/>
                  </a:solidFill>
                </a:rPr>
                <a:t>End of trial</a:t>
              </a:r>
            </a:p>
            <a:p>
              <a:pPr algn="r"/>
              <a:r>
                <a:rPr lang="en-US" sz="1200" dirty="0">
                  <a:solidFill>
                    <a:srgbClr val="0F3C55"/>
                  </a:solidFill>
                </a:rPr>
                <a:t>LPLV</a:t>
              </a:r>
            </a:p>
          </p:txBody>
        </p:sp>
        <p:sp>
          <p:nvSpPr>
            <p:cNvPr id="65" name="Right Arrow 64">
              <a:extLst>
                <a:ext uri="{FF2B5EF4-FFF2-40B4-BE49-F238E27FC236}">
                  <a16:creationId xmlns:a16="http://schemas.microsoft.com/office/drawing/2014/main" id="{D2D455DD-55F5-D845-A2D8-ABDDCEEB7DA7}"/>
                </a:ext>
              </a:extLst>
            </p:cNvPr>
            <p:cNvSpPr/>
            <p:nvPr/>
          </p:nvSpPr>
          <p:spPr>
            <a:xfrm>
              <a:off x="5066168" y="4427750"/>
              <a:ext cx="1554729" cy="187239"/>
            </a:xfrm>
            <a:prstGeom prst="rightArrow">
              <a:avLst/>
            </a:prstGeom>
            <a:solidFill>
              <a:srgbClr val="00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FED0B9E8-CB24-C943-BB3E-642E7327F50D}"/>
                </a:ext>
              </a:extLst>
            </p:cNvPr>
            <p:cNvSpPr txBox="1"/>
            <p:nvPr/>
          </p:nvSpPr>
          <p:spPr>
            <a:xfrm>
              <a:off x="4999851" y="4185317"/>
              <a:ext cx="1478497" cy="315708"/>
            </a:xfrm>
            <a:prstGeom prst="rect">
              <a:avLst/>
            </a:prstGeom>
            <a:noFill/>
          </p:spPr>
          <p:txBody>
            <a:bodyPr wrap="square" rtlCol="0">
              <a:spAutoFit/>
            </a:bodyPr>
            <a:lstStyle/>
            <a:p>
              <a:pPr algn="r"/>
              <a:r>
                <a:rPr lang="en-US" sz="1200" dirty="0">
                  <a:solidFill>
                    <a:srgbClr val="0F3C55"/>
                  </a:solidFill>
                </a:rPr>
                <a:t>Follow-up period</a:t>
              </a:r>
            </a:p>
          </p:txBody>
        </p:sp>
        <p:cxnSp>
          <p:nvCxnSpPr>
            <p:cNvPr id="46" name="Straight Connector 45">
              <a:extLst>
                <a:ext uri="{FF2B5EF4-FFF2-40B4-BE49-F238E27FC236}">
                  <a16:creationId xmlns:a16="http://schemas.microsoft.com/office/drawing/2014/main" id="{33C5844A-9338-A048-B2E2-95DC48B3D07E}"/>
                </a:ext>
              </a:extLst>
            </p:cNvPr>
            <p:cNvCxnSpPr>
              <a:cxnSpLocks/>
            </p:cNvCxnSpPr>
            <p:nvPr/>
          </p:nvCxnSpPr>
          <p:spPr>
            <a:xfrm>
              <a:off x="583300" y="3682990"/>
              <a:ext cx="687954" cy="0"/>
            </a:xfrm>
            <a:prstGeom prst="line">
              <a:avLst/>
            </a:prstGeom>
            <a:ln w="31750">
              <a:solidFill>
                <a:srgbClr val="801E5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2022A4B-0752-5741-92D5-C5BA3AB4440B}"/>
                </a:ext>
              </a:extLst>
            </p:cNvPr>
            <p:cNvCxnSpPr>
              <a:cxnSpLocks/>
            </p:cNvCxnSpPr>
            <p:nvPr/>
          </p:nvCxnSpPr>
          <p:spPr>
            <a:xfrm>
              <a:off x="6697712" y="3682990"/>
              <a:ext cx="353859" cy="0"/>
            </a:xfrm>
            <a:prstGeom prst="line">
              <a:avLst/>
            </a:prstGeom>
            <a:ln w="31750">
              <a:solidFill>
                <a:srgbClr val="801E5A"/>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pic>
        <p:nvPicPr>
          <p:cNvPr id="6" name="Picture 5" descr="Icon&#10;&#10;Description automatically generated">
            <a:extLst>
              <a:ext uri="{FF2B5EF4-FFF2-40B4-BE49-F238E27FC236}">
                <a16:creationId xmlns:a16="http://schemas.microsoft.com/office/drawing/2014/main" id="{EFD582C5-BEBA-4A48-9AC5-35B8688F6F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1696" y="6090421"/>
            <a:ext cx="623455" cy="765149"/>
          </a:xfrm>
          <a:prstGeom prst="rect">
            <a:avLst/>
          </a:prstGeom>
        </p:spPr>
      </p:pic>
    </p:spTree>
    <p:extLst>
      <p:ext uri="{BB962C8B-B14F-4D97-AF65-F5344CB8AC3E}">
        <p14:creationId xmlns:p14="http://schemas.microsoft.com/office/powerpoint/2010/main" val="335036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9A1491-9EA2-2544-A6CF-C80E3096D22B}"/>
              </a:ext>
            </a:extLst>
          </p:cNvPr>
          <p:cNvSpPr/>
          <p:nvPr/>
        </p:nvSpPr>
        <p:spPr>
          <a:xfrm flipV="1">
            <a:off x="6344791" y="3125983"/>
            <a:ext cx="4957772" cy="1179841"/>
          </a:xfrm>
          <a:prstGeom prst="rect">
            <a:avLst/>
          </a:prstGeom>
          <a:solidFill>
            <a:srgbClr val="012C4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Rectangle 31">
            <a:extLst>
              <a:ext uri="{FF2B5EF4-FFF2-40B4-BE49-F238E27FC236}">
                <a16:creationId xmlns:a16="http://schemas.microsoft.com/office/drawing/2014/main" id="{2D1EC5E1-AA65-B44E-A1E0-EADDA5B26B0F}"/>
              </a:ext>
            </a:extLst>
          </p:cNvPr>
          <p:cNvSpPr/>
          <p:nvPr/>
        </p:nvSpPr>
        <p:spPr>
          <a:xfrm flipV="1">
            <a:off x="6344789" y="4703896"/>
            <a:ext cx="4957783" cy="1179841"/>
          </a:xfrm>
          <a:prstGeom prst="rect">
            <a:avLst/>
          </a:prstGeom>
          <a:solidFill>
            <a:srgbClr val="012C4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Rectangle 28">
            <a:extLst>
              <a:ext uri="{FF2B5EF4-FFF2-40B4-BE49-F238E27FC236}">
                <a16:creationId xmlns:a16="http://schemas.microsoft.com/office/drawing/2014/main" id="{4A58CE48-A104-5346-8DB9-F63B17B4BA78}"/>
              </a:ext>
            </a:extLst>
          </p:cNvPr>
          <p:cNvSpPr/>
          <p:nvPr/>
        </p:nvSpPr>
        <p:spPr>
          <a:xfrm flipV="1">
            <a:off x="3373699" y="3356304"/>
            <a:ext cx="2036529" cy="2445330"/>
          </a:xfrm>
          <a:prstGeom prst="rect">
            <a:avLst/>
          </a:prstGeom>
          <a:solidFill>
            <a:srgbClr val="012C4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Rectangle 27">
            <a:extLst>
              <a:ext uri="{FF2B5EF4-FFF2-40B4-BE49-F238E27FC236}">
                <a16:creationId xmlns:a16="http://schemas.microsoft.com/office/drawing/2014/main" id="{B6635C8C-4B2D-6B45-BCCE-271DA7A45AAF}"/>
              </a:ext>
            </a:extLst>
          </p:cNvPr>
          <p:cNvSpPr/>
          <p:nvPr/>
        </p:nvSpPr>
        <p:spPr>
          <a:xfrm>
            <a:off x="3456639" y="1433763"/>
            <a:ext cx="5447511" cy="1179841"/>
          </a:xfrm>
          <a:prstGeom prst="rect">
            <a:avLst/>
          </a:prstGeom>
          <a:solidFill>
            <a:srgbClr val="012C4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ectangle 26">
            <a:extLst>
              <a:ext uri="{FF2B5EF4-FFF2-40B4-BE49-F238E27FC236}">
                <a16:creationId xmlns:a16="http://schemas.microsoft.com/office/drawing/2014/main" id="{293BB88A-1773-E14C-BC78-6736A8AFF568}"/>
              </a:ext>
            </a:extLst>
          </p:cNvPr>
          <p:cNvSpPr/>
          <p:nvPr/>
        </p:nvSpPr>
        <p:spPr>
          <a:xfrm>
            <a:off x="606427" y="2241963"/>
            <a:ext cx="2036529" cy="2859638"/>
          </a:xfrm>
          <a:prstGeom prst="rect">
            <a:avLst/>
          </a:prstGeom>
          <a:solidFill>
            <a:srgbClr val="012C4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Slide Number Placeholder 4">
            <a:extLst>
              <a:ext uri="{FF2B5EF4-FFF2-40B4-BE49-F238E27FC236}">
                <a16:creationId xmlns:a16="http://schemas.microsoft.com/office/drawing/2014/main" id="{658B5725-ACA1-A142-B362-7F327DF20824}"/>
              </a:ext>
            </a:extLst>
          </p:cNvPr>
          <p:cNvSpPr>
            <a:spLocks noGrp="1"/>
          </p:cNvSpPr>
          <p:nvPr>
            <p:ph type="sldNum" sz="quarter" idx="12"/>
          </p:nvPr>
        </p:nvSpPr>
        <p:spPr/>
        <p:txBody>
          <a:bodyPr/>
          <a:lstStyle/>
          <a:p>
            <a:fld id="{9613E06C-BF75-C64F-BB3A-625D3BF6ECBE}" type="slidenum">
              <a:rPr lang="en-US" smtClean="0"/>
              <a:t>28</a:t>
            </a:fld>
            <a:endParaRPr lang="en-US" dirty="0"/>
          </a:p>
        </p:txBody>
      </p:sp>
      <p:sp>
        <p:nvSpPr>
          <p:cNvPr id="6" name="Title 5">
            <a:extLst>
              <a:ext uri="{FF2B5EF4-FFF2-40B4-BE49-F238E27FC236}">
                <a16:creationId xmlns:a16="http://schemas.microsoft.com/office/drawing/2014/main" id="{41E58509-B388-3243-AFD2-92E2A31AFF10}"/>
              </a:ext>
            </a:extLst>
          </p:cNvPr>
          <p:cNvSpPr>
            <a:spLocks noGrp="1"/>
          </p:cNvSpPr>
          <p:nvPr>
            <p:ph type="title"/>
          </p:nvPr>
        </p:nvSpPr>
        <p:spPr/>
        <p:txBody>
          <a:bodyPr/>
          <a:lstStyle/>
          <a:p>
            <a:r>
              <a:rPr lang="en-US" dirty="0"/>
              <a:t>Trial planning</a:t>
            </a:r>
          </a:p>
        </p:txBody>
      </p:sp>
      <p:sp>
        <p:nvSpPr>
          <p:cNvPr id="14" name="Freeform 13">
            <a:extLst>
              <a:ext uri="{FF2B5EF4-FFF2-40B4-BE49-F238E27FC236}">
                <a16:creationId xmlns:a16="http://schemas.microsoft.com/office/drawing/2014/main" id="{A3B6CD65-0FB7-9746-9913-D6D3CDEE6BCA}"/>
              </a:ext>
            </a:extLst>
          </p:cNvPr>
          <p:cNvSpPr>
            <a:spLocks/>
          </p:cNvSpPr>
          <p:nvPr/>
        </p:nvSpPr>
        <p:spPr>
          <a:xfrm>
            <a:off x="6392465" y="4760599"/>
            <a:ext cx="1810248" cy="1041036"/>
          </a:xfrm>
          <a:custGeom>
            <a:avLst/>
            <a:gdLst>
              <a:gd name="connsiteX0" fmla="*/ 0 w 2599531"/>
              <a:gd name="connsiteY0" fmla="*/ 170921 h 1709208"/>
              <a:gd name="connsiteX1" fmla="*/ 170921 w 2599531"/>
              <a:gd name="connsiteY1" fmla="*/ 0 h 1709208"/>
              <a:gd name="connsiteX2" fmla="*/ 2428610 w 2599531"/>
              <a:gd name="connsiteY2" fmla="*/ 0 h 1709208"/>
              <a:gd name="connsiteX3" fmla="*/ 2599531 w 2599531"/>
              <a:gd name="connsiteY3" fmla="*/ 170921 h 1709208"/>
              <a:gd name="connsiteX4" fmla="*/ 2599531 w 2599531"/>
              <a:gd name="connsiteY4" fmla="*/ 1538287 h 1709208"/>
              <a:gd name="connsiteX5" fmla="*/ 2428610 w 2599531"/>
              <a:gd name="connsiteY5" fmla="*/ 1709208 h 1709208"/>
              <a:gd name="connsiteX6" fmla="*/ 170921 w 2599531"/>
              <a:gd name="connsiteY6" fmla="*/ 1709208 h 1709208"/>
              <a:gd name="connsiteX7" fmla="*/ 0 w 2599531"/>
              <a:gd name="connsiteY7" fmla="*/ 1538287 h 1709208"/>
              <a:gd name="connsiteX8" fmla="*/ 0 w 2599531"/>
              <a:gd name="connsiteY8" fmla="*/ 170921 h 170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531" h="1709208">
                <a:moveTo>
                  <a:pt x="0" y="170921"/>
                </a:moveTo>
                <a:cubicBezTo>
                  <a:pt x="0" y="76524"/>
                  <a:pt x="76524" y="0"/>
                  <a:pt x="170921" y="0"/>
                </a:cubicBezTo>
                <a:lnTo>
                  <a:pt x="2428610" y="0"/>
                </a:lnTo>
                <a:cubicBezTo>
                  <a:pt x="2523007" y="0"/>
                  <a:pt x="2599531" y="76524"/>
                  <a:pt x="2599531" y="170921"/>
                </a:cubicBezTo>
                <a:lnTo>
                  <a:pt x="2599531" y="1538287"/>
                </a:lnTo>
                <a:cubicBezTo>
                  <a:pt x="2599531" y="1632684"/>
                  <a:pt x="2523007" y="1709208"/>
                  <a:pt x="2428610" y="1709208"/>
                </a:cubicBezTo>
                <a:lnTo>
                  <a:pt x="170921" y="1709208"/>
                </a:lnTo>
                <a:cubicBezTo>
                  <a:pt x="76524" y="1709208"/>
                  <a:pt x="0" y="1632684"/>
                  <a:pt x="0" y="1538287"/>
                </a:cubicBezTo>
                <a:lnTo>
                  <a:pt x="0" y="170921"/>
                </a:lnTo>
                <a:close/>
              </a:path>
            </a:pathLst>
          </a:custGeom>
          <a:solidFill>
            <a:srgbClr val="002C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91" tIns="175791" rIns="175791" bIns="175791" numCol="1" spcCol="1270" anchor="ctr" anchorCtr="0">
            <a:noAutofit/>
          </a:bodyPr>
          <a:lstStyle/>
          <a:p>
            <a:pPr marL="0" lvl="0" indent="0" algn="ctr" defTabSz="1466850">
              <a:lnSpc>
                <a:spcPct val="90000"/>
              </a:lnSpc>
              <a:spcBef>
                <a:spcPct val="0"/>
              </a:spcBef>
              <a:spcAft>
                <a:spcPct val="35000"/>
              </a:spcAft>
              <a:buNone/>
            </a:pPr>
            <a:r>
              <a:rPr lang="en-US" sz="2000" kern="1200" dirty="0"/>
              <a:t>Site Selection and Support</a:t>
            </a:r>
          </a:p>
        </p:txBody>
      </p:sp>
      <p:sp>
        <p:nvSpPr>
          <p:cNvPr id="22" name="TextBox 21">
            <a:extLst>
              <a:ext uri="{FF2B5EF4-FFF2-40B4-BE49-F238E27FC236}">
                <a16:creationId xmlns:a16="http://schemas.microsoft.com/office/drawing/2014/main" id="{7CCC76A0-1D80-8142-8261-60912CD5FD8B}"/>
              </a:ext>
            </a:extLst>
          </p:cNvPr>
          <p:cNvSpPr txBox="1"/>
          <p:nvPr/>
        </p:nvSpPr>
        <p:spPr>
          <a:xfrm>
            <a:off x="622392" y="2702288"/>
            <a:ext cx="2020564" cy="2292935"/>
          </a:xfrm>
          <a:prstGeom prst="rect">
            <a:avLst/>
          </a:prstGeom>
          <a:noFill/>
        </p:spPr>
        <p:txBody>
          <a:bodyPr wrap="square" rtlCol="0">
            <a:spAutoFit/>
          </a:bodyPr>
          <a:lstStyle/>
          <a:p>
            <a:pPr>
              <a:spcAft>
                <a:spcPts val="600"/>
              </a:spcAft>
            </a:pPr>
            <a:r>
              <a:rPr lang="en-US" sz="1600" dirty="0"/>
              <a:t>Social and scientific value</a:t>
            </a:r>
          </a:p>
          <a:p>
            <a:pPr>
              <a:spcAft>
                <a:spcPts val="600"/>
              </a:spcAft>
            </a:pPr>
            <a:r>
              <a:rPr lang="en-US" sz="1600" dirty="0"/>
              <a:t>Resonance with affected population</a:t>
            </a:r>
          </a:p>
          <a:p>
            <a:pPr>
              <a:spcAft>
                <a:spcPts val="600"/>
              </a:spcAft>
            </a:pPr>
            <a:r>
              <a:rPr lang="en-US" sz="1600" dirty="0"/>
              <a:t>Representing the impacted populations</a:t>
            </a:r>
          </a:p>
          <a:p>
            <a:pPr>
              <a:spcAft>
                <a:spcPts val="600"/>
              </a:spcAft>
            </a:pPr>
            <a:r>
              <a:rPr lang="en-US" sz="1600" dirty="0"/>
              <a:t>Interdependent relationship(s)</a:t>
            </a:r>
          </a:p>
        </p:txBody>
      </p:sp>
      <p:sp>
        <p:nvSpPr>
          <p:cNvPr id="24" name="TextBox 23">
            <a:extLst>
              <a:ext uri="{FF2B5EF4-FFF2-40B4-BE49-F238E27FC236}">
                <a16:creationId xmlns:a16="http://schemas.microsoft.com/office/drawing/2014/main" id="{C8D7F8B9-1F3D-FE47-8F8C-F566755A1203}"/>
              </a:ext>
            </a:extLst>
          </p:cNvPr>
          <p:cNvSpPr txBox="1"/>
          <p:nvPr/>
        </p:nvSpPr>
        <p:spPr>
          <a:xfrm>
            <a:off x="5420226" y="1415017"/>
            <a:ext cx="3551079" cy="1254511"/>
          </a:xfrm>
          <a:prstGeom prst="rect">
            <a:avLst/>
          </a:prstGeom>
          <a:noFill/>
        </p:spPr>
        <p:txBody>
          <a:bodyPr wrap="square" rtlCol="0">
            <a:spAutoFit/>
          </a:bodyPr>
          <a:lstStyle/>
          <a:p>
            <a:pPr>
              <a:lnSpc>
                <a:spcPct val="120000"/>
              </a:lnSpc>
            </a:pPr>
            <a:r>
              <a:rPr lang="en-US" sz="1600" dirty="0"/>
              <a:t>Fit for purpose, epi &amp; burden of disease</a:t>
            </a:r>
          </a:p>
          <a:p>
            <a:pPr>
              <a:lnSpc>
                <a:spcPct val="120000"/>
              </a:lnSpc>
            </a:pPr>
            <a:r>
              <a:rPr lang="en-US" sz="1600" dirty="0"/>
              <a:t>Inclusive of and engaged populations</a:t>
            </a:r>
          </a:p>
          <a:p>
            <a:pPr>
              <a:lnSpc>
                <a:spcPct val="120000"/>
              </a:lnSpc>
            </a:pPr>
            <a:r>
              <a:rPr lang="en-US" sz="1600" dirty="0"/>
              <a:t>Optimize design</a:t>
            </a:r>
          </a:p>
          <a:p>
            <a:pPr>
              <a:lnSpc>
                <a:spcPct val="120000"/>
              </a:lnSpc>
            </a:pPr>
            <a:r>
              <a:rPr lang="en-US" sz="1600" dirty="0"/>
              <a:t>Minimize burden</a:t>
            </a:r>
          </a:p>
        </p:txBody>
      </p:sp>
      <p:sp>
        <p:nvSpPr>
          <p:cNvPr id="30" name="TextBox 29">
            <a:extLst>
              <a:ext uri="{FF2B5EF4-FFF2-40B4-BE49-F238E27FC236}">
                <a16:creationId xmlns:a16="http://schemas.microsoft.com/office/drawing/2014/main" id="{D45901AF-B3EE-464A-AD69-C25866337911}"/>
              </a:ext>
            </a:extLst>
          </p:cNvPr>
          <p:cNvSpPr txBox="1"/>
          <p:nvPr/>
        </p:nvSpPr>
        <p:spPr>
          <a:xfrm>
            <a:off x="3400120" y="4247341"/>
            <a:ext cx="2010107" cy="1451679"/>
          </a:xfrm>
          <a:prstGeom prst="rect">
            <a:avLst/>
          </a:prstGeom>
          <a:noFill/>
        </p:spPr>
        <p:txBody>
          <a:bodyPr wrap="square" rtlCol="0">
            <a:spAutoFit/>
          </a:bodyPr>
          <a:lstStyle/>
          <a:p>
            <a:pPr>
              <a:spcAft>
                <a:spcPts val="1000"/>
              </a:spcAft>
            </a:pPr>
            <a:r>
              <a:rPr lang="en-US" sz="1600" dirty="0"/>
              <a:t>Homogeneity vs heterogeneity of treatment effect</a:t>
            </a:r>
          </a:p>
          <a:p>
            <a:pPr>
              <a:spcAft>
                <a:spcPts val="1000"/>
              </a:spcAft>
            </a:pPr>
            <a:r>
              <a:rPr lang="en-US" sz="1600" dirty="0"/>
              <a:t>Scientifically or ethically justified</a:t>
            </a:r>
          </a:p>
        </p:txBody>
      </p:sp>
      <p:cxnSp>
        <p:nvCxnSpPr>
          <p:cNvPr id="20" name="Straight Arrow Connector 19">
            <a:extLst>
              <a:ext uri="{FF2B5EF4-FFF2-40B4-BE49-F238E27FC236}">
                <a16:creationId xmlns:a16="http://schemas.microsoft.com/office/drawing/2014/main" id="{97BF84D8-D651-254F-A7F9-3BA0E0B38729}"/>
              </a:ext>
            </a:extLst>
          </p:cNvPr>
          <p:cNvCxnSpPr>
            <a:cxnSpLocks/>
          </p:cNvCxnSpPr>
          <p:nvPr/>
        </p:nvCxnSpPr>
        <p:spPr>
          <a:xfrm>
            <a:off x="2642956" y="1892182"/>
            <a:ext cx="754270" cy="0"/>
          </a:xfrm>
          <a:prstGeom prst="straightConnector1">
            <a:avLst/>
          </a:prstGeom>
          <a:ln w="130175">
            <a:solidFill>
              <a:srgbClr val="A7053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D2886CC-3EF5-9B45-AC09-01266900B546}"/>
              </a:ext>
            </a:extLst>
          </p:cNvPr>
          <p:cNvCxnSpPr>
            <a:cxnSpLocks/>
          </p:cNvCxnSpPr>
          <p:nvPr/>
        </p:nvCxnSpPr>
        <p:spPr>
          <a:xfrm>
            <a:off x="4430484" y="2856995"/>
            <a:ext cx="0" cy="203985"/>
          </a:xfrm>
          <a:prstGeom prst="straightConnector1">
            <a:avLst/>
          </a:prstGeom>
          <a:ln w="127000">
            <a:solidFill>
              <a:srgbClr val="A70532"/>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90B7DD8B-B3DC-F749-949F-FE906CCA3D6B}"/>
              </a:ext>
            </a:extLst>
          </p:cNvPr>
          <p:cNvSpPr>
            <a:spLocks/>
          </p:cNvSpPr>
          <p:nvPr/>
        </p:nvSpPr>
        <p:spPr>
          <a:xfrm>
            <a:off x="6373336" y="3170069"/>
            <a:ext cx="2086180" cy="1041036"/>
          </a:xfrm>
          <a:custGeom>
            <a:avLst/>
            <a:gdLst>
              <a:gd name="connsiteX0" fmla="*/ 0 w 2599531"/>
              <a:gd name="connsiteY0" fmla="*/ 170921 h 1709208"/>
              <a:gd name="connsiteX1" fmla="*/ 170921 w 2599531"/>
              <a:gd name="connsiteY1" fmla="*/ 0 h 1709208"/>
              <a:gd name="connsiteX2" fmla="*/ 2428610 w 2599531"/>
              <a:gd name="connsiteY2" fmla="*/ 0 h 1709208"/>
              <a:gd name="connsiteX3" fmla="*/ 2599531 w 2599531"/>
              <a:gd name="connsiteY3" fmla="*/ 170921 h 1709208"/>
              <a:gd name="connsiteX4" fmla="*/ 2599531 w 2599531"/>
              <a:gd name="connsiteY4" fmla="*/ 1538287 h 1709208"/>
              <a:gd name="connsiteX5" fmla="*/ 2428610 w 2599531"/>
              <a:gd name="connsiteY5" fmla="*/ 1709208 h 1709208"/>
              <a:gd name="connsiteX6" fmla="*/ 170921 w 2599531"/>
              <a:gd name="connsiteY6" fmla="*/ 1709208 h 1709208"/>
              <a:gd name="connsiteX7" fmla="*/ 0 w 2599531"/>
              <a:gd name="connsiteY7" fmla="*/ 1538287 h 1709208"/>
              <a:gd name="connsiteX8" fmla="*/ 0 w 2599531"/>
              <a:gd name="connsiteY8" fmla="*/ 170921 h 170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9531" h="1709208">
                <a:moveTo>
                  <a:pt x="0" y="170921"/>
                </a:moveTo>
                <a:cubicBezTo>
                  <a:pt x="0" y="76524"/>
                  <a:pt x="76524" y="0"/>
                  <a:pt x="170921" y="0"/>
                </a:cubicBezTo>
                <a:lnTo>
                  <a:pt x="2428610" y="0"/>
                </a:lnTo>
                <a:cubicBezTo>
                  <a:pt x="2523007" y="0"/>
                  <a:pt x="2599531" y="76524"/>
                  <a:pt x="2599531" y="170921"/>
                </a:cubicBezTo>
                <a:lnTo>
                  <a:pt x="2599531" y="1538287"/>
                </a:lnTo>
                <a:cubicBezTo>
                  <a:pt x="2599531" y="1632684"/>
                  <a:pt x="2523007" y="1709208"/>
                  <a:pt x="2428610" y="1709208"/>
                </a:cubicBezTo>
                <a:lnTo>
                  <a:pt x="170921" y="1709208"/>
                </a:lnTo>
                <a:cubicBezTo>
                  <a:pt x="76524" y="1709208"/>
                  <a:pt x="0" y="1632684"/>
                  <a:pt x="0" y="1538287"/>
                </a:cubicBezTo>
                <a:lnTo>
                  <a:pt x="0" y="170921"/>
                </a:lnTo>
                <a:close/>
              </a:path>
            </a:pathLst>
          </a:custGeom>
          <a:solidFill>
            <a:srgbClr val="002C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91" tIns="175791" rIns="175791" bIns="175791" numCol="1" spcCol="1270" anchor="ctr" anchorCtr="0">
            <a:noAutofit/>
          </a:bodyPr>
          <a:lstStyle/>
          <a:p>
            <a:pPr marL="0" lvl="0" indent="0" algn="ctr" defTabSz="1466850">
              <a:lnSpc>
                <a:spcPct val="90000"/>
              </a:lnSpc>
              <a:spcBef>
                <a:spcPct val="0"/>
              </a:spcBef>
              <a:spcAft>
                <a:spcPct val="35000"/>
              </a:spcAft>
              <a:buNone/>
            </a:pPr>
            <a:r>
              <a:rPr lang="en-US" sz="2000" kern="1200" dirty="0"/>
              <a:t>Feasibility Assessments</a:t>
            </a:r>
          </a:p>
        </p:txBody>
      </p:sp>
      <p:sp>
        <p:nvSpPr>
          <p:cNvPr id="12" name="Freeform 11">
            <a:extLst>
              <a:ext uri="{FF2B5EF4-FFF2-40B4-BE49-F238E27FC236}">
                <a16:creationId xmlns:a16="http://schemas.microsoft.com/office/drawing/2014/main" id="{A20999B6-2973-704F-AB2A-623AD31DD358}"/>
              </a:ext>
            </a:extLst>
          </p:cNvPr>
          <p:cNvSpPr/>
          <p:nvPr/>
        </p:nvSpPr>
        <p:spPr>
          <a:xfrm>
            <a:off x="697867" y="1562704"/>
            <a:ext cx="1885675" cy="1041036"/>
          </a:xfrm>
          <a:custGeom>
            <a:avLst/>
            <a:gdLst>
              <a:gd name="connsiteX0" fmla="*/ 0 w 5308242"/>
              <a:gd name="connsiteY0" fmla="*/ 170921 h 1709208"/>
              <a:gd name="connsiteX1" fmla="*/ 170921 w 5308242"/>
              <a:gd name="connsiteY1" fmla="*/ 0 h 1709208"/>
              <a:gd name="connsiteX2" fmla="*/ 5137321 w 5308242"/>
              <a:gd name="connsiteY2" fmla="*/ 0 h 1709208"/>
              <a:gd name="connsiteX3" fmla="*/ 5308242 w 5308242"/>
              <a:gd name="connsiteY3" fmla="*/ 170921 h 1709208"/>
              <a:gd name="connsiteX4" fmla="*/ 5308242 w 5308242"/>
              <a:gd name="connsiteY4" fmla="*/ 1538287 h 1709208"/>
              <a:gd name="connsiteX5" fmla="*/ 5137321 w 5308242"/>
              <a:gd name="connsiteY5" fmla="*/ 1709208 h 1709208"/>
              <a:gd name="connsiteX6" fmla="*/ 170921 w 5308242"/>
              <a:gd name="connsiteY6" fmla="*/ 1709208 h 1709208"/>
              <a:gd name="connsiteX7" fmla="*/ 0 w 5308242"/>
              <a:gd name="connsiteY7" fmla="*/ 1538287 h 1709208"/>
              <a:gd name="connsiteX8" fmla="*/ 0 w 5308242"/>
              <a:gd name="connsiteY8" fmla="*/ 170921 h 170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242" h="1709208">
                <a:moveTo>
                  <a:pt x="0" y="170921"/>
                </a:moveTo>
                <a:cubicBezTo>
                  <a:pt x="0" y="76524"/>
                  <a:pt x="76524" y="0"/>
                  <a:pt x="170921" y="0"/>
                </a:cubicBezTo>
                <a:lnTo>
                  <a:pt x="5137321" y="0"/>
                </a:lnTo>
                <a:cubicBezTo>
                  <a:pt x="5231718" y="0"/>
                  <a:pt x="5308242" y="76524"/>
                  <a:pt x="5308242" y="170921"/>
                </a:cubicBezTo>
                <a:lnTo>
                  <a:pt x="5308242" y="1538287"/>
                </a:lnTo>
                <a:cubicBezTo>
                  <a:pt x="5308242" y="1632684"/>
                  <a:pt x="5231718" y="1709208"/>
                  <a:pt x="5137321" y="1709208"/>
                </a:cubicBezTo>
                <a:lnTo>
                  <a:pt x="170921" y="1709208"/>
                </a:lnTo>
                <a:cubicBezTo>
                  <a:pt x="76524" y="1709208"/>
                  <a:pt x="0" y="1632684"/>
                  <a:pt x="0" y="1538287"/>
                </a:cubicBezTo>
                <a:lnTo>
                  <a:pt x="0" y="170921"/>
                </a:lnTo>
                <a:close/>
              </a:path>
            </a:pathLst>
          </a:custGeom>
          <a:solidFill>
            <a:srgbClr val="002C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511" tIns="221511" rIns="221511" bIns="221511" numCol="1" spcCol="1270" anchor="ctr" anchorCtr="0">
            <a:noAutofit/>
          </a:bodyPr>
          <a:lstStyle/>
          <a:p>
            <a:pPr marL="0" lvl="0" indent="0" algn="ctr" defTabSz="2000250">
              <a:lnSpc>
                <a:spcPct val="90000"/>
              </a:lnSpc>
              <a:spcBef>
                <a:spcPct val="0"/>
              </a:spcBef>
              <a:spcAft>
                <a:spcPct val="35000"/>
              </a:spcAft>
              <a:buNone/>
            </a:pPr>
            <a:r>
              <a:rPr lang="en-US" sz="2000" kern="1200" dirty="0"/>
              <a:t>Study Question</a:t>
            </a:r>
          </a:p>
        </p:txBody>
      </p:sp>
      <p:sp>
        <p:nvSpPr>
          <p:cNvPr id="16" name="Freeform 15">
            <a:extLst>
              <a:ext uri="{FF2B5EF4-FFF2-40B4-BE49-F238E27FC236}">
                <a16:creationId xmlns:a16="http://schemas.microsoft.com/office/drawing/2014/main" id="{AABB64AD-5C15-B24A-B411-BF362AAD3C33}"/>
              </a:ext>
            </a:extLst>
          </p:cNvPr>
          <p:cNvSpPr/>
          <p:nvPr/>
        </p:nvSpPr>
        <p:spPr>
          <a:xfrm>
            <a:off x="3523794" y="1485536"/>
            <a:ext cx="1885675" cy="1041036"/>
          </a:xfrm>
          <a:custGeom>
            <a:avLst/>
            <a:gdLst>
              <a:gd name="connsiteX0" fmla="*/ 0 w 5308242"/>
              <a:gd name="connsiteY0" fmla="*/ 170921 h 1709208"/>
              <a:gd name="connsiteX1" fmla="*/ 170921 w 5308242"/>
              <a:gd name="connsiteY1" fmla="*/ 0 h 1709208"/>
              <a:gd name="connsiteX2" fmla="*/ 5137321 w 5308242"/>
              <a:gd name="connsiteY2" fmla="*/ 0 h 1709208"/>
              <a:gd name="connsiteX3" fmla="*/ 5308242 w 5308242"/>
              <a:gd name="connsiteY3" fmla="*/ 170921 h 1709208"/>
              <a:gd name="connsiteX4" fmla="*/ 5308242 w 5308242"/>
              <a:gd name="connsiteY4" fmla="*/ 1538287 h 1709208"/>
              <a:gd name="connsiteX5" fmla="*/ 5137321 w 5308242"/>
              <a:gd name="connsiteY5" fmla="*/ 1709208 h 1709208"/>
              <a:gd name="connsiteX6" fmla="*/ 170921 w 5308242"/>
              <a:gd name="connsiteY6" fmla="*/ 1709208 h 1709208"/>
              <a:gd name="connsiteX7" fmla="*/ 0 w 5308242"/>
              <a:gd name="connsiteY7" fmla="*/ 1538287 h 1709208"/>
              <a:gd name="connsiteX8" fmla="*/ 0 w 5308242"/>
              <a:gd name="connsiteY8" fmla="*/ 170921 h 170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242" h="1709208">
                <a:moveTo>
                  <a:pt x="0" y="170921"/>
                </a:moveTo>
                <a:cubicBezTo>
                  <a:pt x="0" y="76524"/>
                  <a:pt x="76524" y="0"/>
                  <a:pt x="170921" y="0"/>
                </a:cubicBezTo>
                <a:lnTo>
                  <a:pt x="5137321" y="0"/>
                </a:lnTo>
                <a:cubicBezTo>
                  <a:pt x="5231718" y="0"/>
                  <a:pt x="5308242" y="76524"/>
                  <a:pt x="5308242" y="170921"/>
                </a:cubicBezTo>
                <a:lnTo>
                  <a:pt x="5308242" y="1538287"/>
                </a:lnTo>
                <a:cubicBezTo>
                  <a:pt x="5308242" y="1632684"/>
                  <a:pt x="5231718" y="1709208"/>
                  <a:pt x="5137321" y="1709208"/>
                </a:cubicBezTo>
                <a:lnTo>
                  <a:pt x="170921" y="1709208"/>
                </a:lnTo>
                <a:cubicBezTo>
                  <a:pt x="76524" y="1709208"/>
                  <a:pt x="0" y="1632684"/>
                  <a:pt x="0" y="1538287"/>
                </a:cubicBezTo>
                <a:lnTo>
                  <a:pt x="0" y="170921"/>
                </a:lnTo>
                <a:close/>
              </a:path>
            </a:pathLst>
          </a:custGeom>
          <a:solidFill>
            <a:srgbClr val="002C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511" tIns="221511" rIns="221511" bIns="221511" numCol="1" spcCol="1270" anchor="ctr" anchorCtr="0">
            <a:noAutofit/>
          </a:bodyPr>
          <a:lstStyle/>
          <a:p>
            <a:pPr marL="0" lvl="0" indent="0" algn="ctr" defTabSz="2000250">
              <a:lnSpc>
                <a:spcPct val="90000"/>
              </a:lnSpc>
              <a:spcBef>
                <a:spcPct val="0"/>
              </a:spcBef>
              <a:spcAft>
                <a:spcPct val="35000"/>
              </a:spcAft>
              <a:buNone/>
            </a:pPr>
            <a:r>
              <a:rPr lang="en-US" sz="2000" kern="1200" dirty="0"/>
              <a:t>Study Design</a:t>
            </a:r>
          </a:p>
        </p:txBody>
      </p:sp>
      <p:sp>
        <p:nvSpPr>
          <p:cNvPr id="19" name="Freeform 18">
            <a:extLst>
              <a:ext uri="{FF2B5EF4-FFF2-40B4-BE49-F238E27FC236}">
                <a16:creationId xmlns:a16="http://schemas.microsoft.com/office/drawing/2014/main" id="{91D658F9-3851-A64C-95CD-FC3A1F36CEB8}"/>
              </a:ext>
            </a:extLst>
          </p:cNvPr>
          <p:cNvSpPr/>
          <p:nvPr/>
        </p:nvSpPr>
        <p:spPr>
          <a:xfrm>
            <a:off x="3440853" y="3125984"/>
            <a:ext cx="1885675" cy="1041036"/>
          </a:xfrm>
          <a:custGeom>
            <a:avLst/>
            <a:gdLst>
              <a:gd name="connsiteX0" fmla="*/ 0 w 5308242"/>
              <a:gd name="connsiteY0" fmla="*/ 170921 h 1709208"/>
              <a:gd name="connsiteX1" fmla="*/ 170921 w 5308242"/>
              <a:gd name="connsiteY1" fmla="*/ 0 h 1709208"/>
              <a:gd name="connsiteX2" fmla="*/ 5137321 w 5308242"/>
              <a:gd name="connsiteY2" fmla="*/ 0 h 1709208"/>
              <a:gd name="connsiteX3" fmla="*/ 5308242 w 5308242"/>
              <a:gd name="connsiteY3" fmla="*/ 170921 h 1709208"/>
              <a:gd name="connsiteX4" fmla="*/ 5308242 w 5308242"/>
              <a:gd name="connsiteY4" fmla="*/ 1538287 h 1709208"/>
              <a:gd name="connsiteX5" fmla="*/ 5137321 w 5308242"/>
              <a:gd name="connsiteY5" fmla="*/ 1709208 h 1709208"/>
              <a:gd name="connsiteX6" fmla="*/ 170921 w 5308242"/>
              <a:gd name="connsiteY6" fmla="*/ 1709208 h 1709208"/>
              <a:gd name="connsiteX7" fmla="*/ 0 w 5308242"/>
              <a:gd name="connsiteY7" fmla="*/ 1538287 h 1709208"/>
              <a:gd name="connsiteX8" fmla="*/ 0 w 5308242"/>
              <a:gd name="connsiteY8" fmla="*/ 170921 h 170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8242" h="1709208">
                <a:moveTo>
                  <a:pt x="0" y="170921"/>
                </a:moveTo>
                <a:cubicBezTo>
                  <a:pt x="0" y="76524"/>
                  <a:pt x="76524" y="0"/>
                  <a:pt x="170921" y="0"/>
                </a:cubicBezTo>
                <a:lnTo>
                  <a:pt x="5137321" y="0"/>
                </a:lnTo>
                <a:cubicBezTo>
                  <a:pt x="5231718" y="0"/>
                  <a:pt x="5308242" y="76524"/>
                  <a:pt x="5308242" y="170921"/>
                </a:cubicBezTo>
                <a:lnTo>
                  <a:pt x="5308242" y="1538287"/>
                </a:lnTo>
                <a:cubicBezTo>
                  <a:pt x="5308242" y="1632684"/>
                  <a:pt x="5231718" y="1709208"/>
                  <a:pt x="5137321" y="1709208"/>
                </a:cubicBezTo>
                <a:lnTo>
                  <a:pt x="170921" y="1709208"/>
                </a:lnTo>
                <a:cubicBezTo>
                  <a:pt x="76524" y="1709208"/>
                  <a:pt x="0" y="1632684"/>
                  <a:pt x="0" y="1538287"/>
                </a:cubicBezTo>
                <a:lnTo>
                  <a:pt x="0" y="170921"/>
                </a:lnTo>
                <a:close/>
              </a:path>
            </a:pathLst>
          </a:custGeom>
          <a:solidFill>
            <a:srgbClr val="002C4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511" tIns="221511" rIns="221511" bIns="221511" numCol="1" spcCol="1270" anchor="ctr" anchorCtr="0">
            <a:noAutofit/>
          </a:bodyPr>
          <a:lstStyle/>
          <a:p>
            <a:pPr marL="0" lvl="0" indent="0" algn="ctr" defTabSz="2000250">
              <a:lnSpc>
                <a:spcPct val="90000"/>
              </a:lnSpc>
              <a:spcBef>
                <a:spcPct val="0"/>
              </a:spcBef>
              <a:spcAft>
                <a:spcPct val="35000"/>
              </a:spcAft>
              <a:buNone/>
            </a:pPr>
            <a:r>
              <a:rPr lang="en-US" sz="2000" dirty="0"/>
              <a:t>Eligibility Criteria</a:t>
            </a:r>
            <a:endParaRPr lang="en-US" sz="2000" kern="1200" dirty="0"/>
          </a:p>
        </p:txBody>
      </p:sp>
      <p:sp>
        <p:nvSpPr>
          <p:cNvPr id="33" name="TextBox 32">
            <a:extLst>
              <a:ext uri="{FF2B5EF4-FFF2-40B4-BE49-F238E27FC236}">
                <a16:creationId xmlns:a16="http://schemas.microsoft.com/office/drawing/2014/main" id="{AE457D72-D449-B444-9911-E5758460524D}"/>
              </a:ext>
            </a:extLst>
          </p:cNvPr>
          <p:cNvSpPr txBox="1"/>
          <p:nvPr/>
        </p:nvSpPr>
        <p:spPr>
          <a:xfrm>
            <a:off x="8474192" y="3122765"/>
            <a:ext cx="3111381" cy="1231106"/>
          </a:xfrm>
          <a:prstGeom prst="rect">
            <a:avLst/>
          </a:prstGeom>
          <a:noFill/>
        </p:spPr>
        <p:txBody>
          <a:bodyPr wrap="square" rtlCol="0">
            <a:spAutoFit/>
          </a:bodyPr>
          <a:lstStyle/>
          <a:p>
            <a:pPr>
              <a:spcAft>
                <a:spcPts val="400"/>
              </a:spcAft>
            </a:pPr>
            <a:r>
              <a:rPr lang="en-US" sz="1600" dirty="0"/>
              <a:t>Geophysical mapping</a:t>
            </a:r>
          </a:p>
          <a:p>
            <a:pPr>
              <a:spcAft>
                <a:spcPts val="400"/>
              </a:spcAft>
            </a:pPr>
            <a:r>
              <a:rPr lang="en-US" sz="1600" dirty="0"/>
              <a:t>Aggregate population plans</a:t>
            </a:r>
          </a:p>
          <a:p>
            <a:pPr>
              <a:spcAft>
                <a:spcPts val="400"/>
              </a:spcAft>
            </a:pPr>
            <a:r>
              <a:rPr lang="en-US" sz="1600" dirty="0"/>
              <a:t>Product/study recruitment plan</a:t>
            </a:r>
          </a:p>
          <a:p>
            <a:pPr>
              <a:spcAft>
                <a:spcPts val="400"/>
              </a:spcAft>
            </a:pPr>
            <a:r>
              <a:rPr lang="en-US" sz="1600" dirty="0"/>
              <a:t>Informs site selection</a:t>
            </a:r>
          </a:p>
        </p:txBody>
      </p:sp>
      <p:sp>
        <p:nvSpPr>
          <p:cNvPr id="34" name="TextBox 33">
            <a:extLst>
              <a:ext uri="{FF2B5EF4-FFF2-40B4-BE49-F238E27FC236}">
                <a16:creationId xmlns:a16="http://schemas.microsoft.com/office/drawing/2014/main" id="{86B2D2CA-07C1-4449-90B0-BD3895895762}"/>
              </a:ext>
            </a:extLst>
          </p:cNvPr>
          <p:cNvSpPr txBox="1"/>
          <p:nvPr/>
        </p:nvSpPr>
        <p:spPr>
          <a:xfrm>
            <a:off x="8202713" y="4700053"/>
            <a:ext cx="3366895" cy="1231106"/>
          </a:xfrm>
          <a:prstGeom prst="rect">
            <a:avLst/>
          </a:prstGeom>
          <a:noFill/>
        </p:spPr>
        <p:txBody>
          <a:bodyPr wrap="square" rtlCol="0">
            <a:spAutoFit/>
          </a:bodyPr>
          <a:lstStyle/>
          <a:p>
            <a:pPr>
              <a:spcAft>
                <a:spcPts val="400"/>
              </a:spcAft>
            </a:pPr>
            <a:r>
              <a:rPr lang="en-US" sz="1600" dirty="0"/>
              <a:t>Capacity for diverse enrollment </a:t>
            </a:r>
          </a:p>
          <a:p>
            <a:pPr>
              <a:spcAft>
                <a:spcPts val="400"/>
              </a:spcAft>
            </a:pPr>
            <a:r>
              <a:rPr lang="en-US" sz="1600" dirty="0"/>
              <a:t>Set expectations, communications</a:t>
            </a:r>
          </a:p>
          <a:p>
            <a:pPr>
              <a:spcAft>
                <a:spcPts val="400"/>
              </a:spcAft>
            </a:pPr>
            <a:r>
              <a:rPr lang="en-US" sz="1600" dirty="0"/>
              <a:t>Data-driven metrics</a:t>
            </a:r>
          </a:p>
          <a:p>
            <a:pPr>
              <a:spcAft>
                <a:spcPts val="400"/>
              </a:spcAft>
            </a:pPr>
            <a:r>
              <a:rPr lang="en-US" sz="1600" dirty="0"/>
              <a:t>Performance tracking </a:t>
            </a:r>
          </a:p>
        </p:txBody>
      </p:sp>
      <p:cxnSp>
        <p:nvCxnSpPr>
          <p:cNvPr id="35" name="Straight Arrow Connector 34">
            <a:extLst>
              <a:ext uri="{FF2B5EF4-FFF2-40B4-BE49-F238E27FC236}">
                <a16:creationId xmlns:a16="http://schemas.microsoft.com/office/drawing/2014/main" id="{1A2EAC57-5C19-0141-A904-DF3D8779F262}"/>
              </a:ext>
            </a:extLst>
          </p:cNvPr>
          <p:cNvCxnSpPr>
            <a:cxnSpLocks/>
          </p:cNvCxnSpPr>
          <p:nvPr/>
        </p:nvCxnSpPr>
        <p:spPr>
          <a:xfrm>
            <a:off x="5463197" y="3683812"/>
            <a:ext cx="881595" cy="0"/>
          </a:xfrm>
          <a:prstGeom prst="straightConnector1">
            <a:avLst/>
          </a:prstGeom>
          <a:ln w="130175">
            <a:solidFill>
              <a:srgbClr val="A7053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5D4D678-C17C-B142-97AD-F392C762EEB3}"/>
              </a:ext>
            </a:extLst>
          </p:cNvPr>
          <p:cNvCxnSpPr>
            <a:cxnSpLocks/>
          </p:cNvCxnSpPr>
          <p:nvPr/>
        </p:nvCxnSpPr>
        <p:spPr>
          <a:xfrm>
            <a:off x="7416426" y="4575402"/>
            <a:ext cx="0" cy="151558"/>
          </a:xfrm>
          <a:prstGeom prst="straightConnector1">
            <a:avLst/>
          </a:prstGeom>
          <a:ln w="127000">
            <a:solidFill>
              <a:srgbClr val="A7053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B9E935-DC0A-EF49-9ED7-CC062C961127}"/>
              </a:ext>
            </a:extLst>
          </p:cNvPr>
          <p:cNvSpPr txBox="1"/>
          <p:nvPr/>
        </p:nvSpPr>
        <p:spPr>
          <a:xfrm>
            <a:off x="9205096" y="1154186"/>
            <a:ext cx="2824979" cy="1754326"/>
          </a:xfrm>
          <a:prstGeom prst="rect">
            <a:avLst/>
          </a:prstGeom>
          <a:noFill/>
          <a:ln>
            <a:noFill/>
          </a:ln>
        </p:spPr>
        <p:txBody>
          <a:bodyPr wrap="square" rtlCol="0">
            <a:spAutoFit/>
          </a:bodyPr>
          <a:lstStyle/>
          <a:p>
            <a:r>
              <a:rPr lang="en-US" dirty="0">
                <a:latin typeface="Myriad Pro" panose="020B0503030403020204" pitchFamily="34" charset="0"/>
              </a:rPr>
              <a:t>Detailed understanding of process, steps, responsibilities, and accountability to design and implement potential interventions </a:t>
            </a:r>
          </a:p>
        </p:txBody>
      </p:sp>
      <p:sp>
        <p:nvSpPr>
          <p:cNvPr id="25" name="Footer Placeholder 1">
            <a:extLst>
              <a:ext uri="{FF2B5EF4-FFF2-40B4-BE49-F238E27FC236}">
                <a16:creationId xmlns:a16="http://schemas.microsoft.com/office/drawing/2014/main" id="{AE62F18E-B089-AF47-98A8-7895FE56A360}"/>
              </a:ext>
            </a:extLst>
          </p:cNvPr>
          <p:cNvSpPr>
            <a:spLocks noGrp="1"/>
          </p:cNvSpPr>
          <p:nvPr>
            <p:ph type="ftr" sz="quarter" idx="11"/>
          </p:nvPr>
        </p:nvSpPr>
        <p:spPr>
          <a:xfrm>
            <a:off x="3819437" y="6428538"/>
            <a:ext cx="4114800" cy="365125"/>
          </a:xfrm>
        </p:spPr>
        <p:txBody>
          <a:bodyPr/>
          <a:lstStyle/>
          <a:p>
            <a:r>
              <a:rPr lang="en-US" altLang="en-US" dirty="0"/>
              <a:t>©MRCT Center</a:t>
            </a:r>
          </a:p>
        </p:txBody>
      </p:sp>
    </p:spTree>
    <p:extLst>
      <p:ext uri="{BB962C8B-B14F-4D97-AF65-F5344CB8AC3E}">
        <p14:creationId xmlns:p14="http://schemas.microsoft.com/office/powerpoint/2010/main" val="751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0491D8E-CA2C-DF43-8F6D-B629FE7B30E0}"/>
              </a:ext>
            </a:extLst>
          </p:cNvPr>
          <p:cNvGraphicFramePr>
            <a:graphicFrameLocks noGrp="1"/>
          </p:cNvGraphicFramePr>
          <p:nvPr>
            <p:ph idx="1"/>
            <p:extLst>
              <p:ext uri="{D42A27DB-BD31-4B8C-83A1-F6EECF244321}">
                <p14:modId xmlns:p14="http://schemas.microsoft.com/office/powerpoint/2010/main" val="2260221286"/>
              </p:ext>
            </p:extLst>
          </p:nvPr>
        </p:nvGraphicFramePr>
        <p:xfrm>
          <a:off x="703733" y="1181891"/>
          <a:ext cx="8248538" cy="3002280"/>
        </p:xfrm>
        <a:graphic>
          <a:graphicData uri="http://schemas.openxmlformats.org/drawingml/2006/table">
            <a:tbl>
              <a:tblPr/>
              <a:tblGrid>
                <a:gridCol w="8248538">
                  <a:extLst>
                    <a:ext uri="{9D8B030D-6E8A-4147-A177-3AD203B41FA5}">
                      <a16:colId xmlns:a16="http://schemas.microsoft.com/office/drawing/2014/main" val="3492837949"/>
                    </a:ext>
                  </a:extLst>
                </a:gridCol>
              </a:tblGrid>
              <a:tr h="2861469">
                <a:tc>
                  <a:txBody>
                    <a:bodyPr/>
                    <a:lstStyle/>
                    <a:p>
                      <a:pPr marL="285750" lvl="0" indent="-285750">
                        <a:buFont typeface="Arial" panose="020B0604020202020204" pitchFamily="34" charset="0"/>
                        <a:buChar char="•"/>
                      </a:pPr>
                      <a:r>
                        <a:rPr lang="en-US" sz="1800" kern="1200" dirty="0">
                          <a:solidFill>
                            <a:schemeClr val="tx1"/>
                          </a:solidFill>
                          <a:effectLst/>
                          <a:latin typeface="Myriad Pro" panose="020B0503030403020204" pitchFamily="34" charset="0"/>
                          <a:ea typeface="+mn-ea"/>
                          <a:cs typeface="+mn-cs"/>
                        </a:rPr>
                        <a:t>Study design influences eligibility criteria; </a:t>
                      </a:r>
                    </a:p>
                    <a:p>
                      <a:pPr marL="742950" lvl="1" indent="-285750">
                        <a:buFont typeface="Arial" panose="020B0604020202020204" pitchFamily="34" charset="0"/>
                        <a:buChar char="•"/>
                      </a:pPr>
                      <a:r>
                        <a:rPr lang="en-US" sz="1800" kern="1200" dirty="0">
                          <a:solidFill>
                            <a:schemeClr val="tx1"/>
                          </a:solidFill>
                          <a:effectLst/>
                          <a:latin typeface="Myriad Pro" panose="020B0503030403020204" pitchFamily="34" charset="0"/>
                          <a:ea typeface="+mn-ea"/>
                          <a:cs typeface="+mn-cs"/>
                        </a:rPr>
                        <a:t>Adaptive trials allow progressive modifications in eligibility consistent with safety data</a:t>
                      </a:r>
                    </a:p>
                    <a:p>
                      <a:pPr marL="285750" lvl="0" indent="-285750">
                        <a:spcBef>
                          <a:spcPts val="600"/>
                        </a:spcBef>
                        <a:buFont typeface="Arial" panose="020B0604020202020204" pitchFamily="34" charset="0"/>
                        <a:buChar char="•"/>
                      </a:pPr>
                      <a:r>
                        <a:rPr lang="en-US" sz="1800" kern="1200" dirty="0">
                          <a:solidFill>
                            <a:schemeClr val="tx1"/>
                          </a:solidFill>
                          <a:effectLst/>
                          <a:latin typeface="Myriad Pro" panose="020B0503030403020204" pitchFamily="34" charset="0"/>
                          <a:ea typeface="+mn-ea"/>
                          <a:cs typeface="+mn-cs"/>
                        </a:rPr>
                        <a:t>Exclusion criteria: objective and scientifically or ethically justified 	</a:t>
                      </a:r>
                    </a:p>
                    <a:p>
                      <a:pPr marL="742950" lvl="1" indent="-285750">
                        <a:buFont typeface="Arial" panose="020B0604020202020204" pitchFamily="34" charset="0"/>
                        <a:buChar char="•"/>
                      </a:pPr>
                      <a:r>
                        <a:rPr lang="en-US" sz="1800" kern="1200" dirty="0">
                          <a:solidFill>
                            <a:schemeClr val="tx1"/>
                          </a:solidFill>
                          <a:effectLst/>
                          <a:latin typeface="Myriad Pro" panose="020B0503030403020204" pitchFamily="34" charset="0"/>
                          <a:ea typeface="+mn-ea"/>
                          <a:cs typeface="+mn-cs"/>
                        </a:rPr>
                        <a:t>Justification should be reviewed by oversight committees (IRB, DMCs). </a:t>
                      </a:r>
                    </a:p>
                    <a:p>
                      <a:pPr marL="285750" lvl="0" indent="-285750">
                        <a:spcBef>
                          <a:spcPts val="600"/>
                        </a:spcBef>
                        <a:buFont typeface="Arial" panose="020B0604020202020204" pitchFamily="34" charset="0"/>
                        <a:buChar char="•"/>
                      </a:pPr>
                      <a:r>
                        <a:rPr lang="en-US" sz="1800" kern="1200" dirty="0">
                          <a:solidFill>
                            <a:schemeClr val="tx1"/>
                          </a:solidFill>
                          <a:effectLst/>
                          <a:latin typeface="Myriad Pro" panose="020B0503030403020204" pitchFamily="34" charset="0"/>
                          <a:ea typeface="+mn-ea"/>
                          <a:cs typeface="+mn-cs"/>
                        </a:rPr>
                        <a:t>Eligibility criteria should be as broad as possible and as narrow as necessary.</a:t>
                      </a:r>
                    </a:p>
                    <a:p>
                      <a:pPr marL="285750" lvl="0" indent="-285750">
                        <a:spcBef>
                          <a:spcPts val="600"/>
                        </a:spcBef>
                        <a:buFont typeface="Arial" panose="020B0604020202020204" pitchFamily="34" charset="0"/>
                        <a:buChar char="•"/>
                      </a:pPr>
                      <a:r>
                        <a:rPr lang="en-US" sz="1800" kern="1200" dirty="0">
                          <a:solidFill>
                            <a:schemeClr val="tx1"/>
                          </a:solidFill>
                          <a:effectLst/>
                          <a:latin typeface="Myriad Pro" panose="020B0503030403020204" pitchFamily="34" charset="0"/>
                          <a:ea typeface="+mn-ea"/>
                          <a:cs typeface="+mn-cs"/>
                        </a:rPr>
                        <a:t>When there is strong prior evidence of heterogeneity of treatment effect, eligibility criteria should be broad—or advertently broadened at an appropriate time—to include desired subgroups in the product development and evaluation. </a:t>
                      </a:r>
                    </a:p>
                    <a:p>
                      <a:pPr marL="285750" indent="-285750">
                        <a:buFont typeface="Arial" panose="020B0604020202020204" pitchFamily="34" charset="0"/>
                        <a:buChar char="•"/>
                      </a:pPr>
                      <a:endParaRPr lang="en-US" sz="2000" dirty="0">
                        <a:effectLst/>
                        <a:latin typeface="Myriad Pro" panose="020B0503030403020204" pitchFamily="34" charset="0"/>
                      </a:endParaRPr>
                    </a:p>
                  </a:txBody>
                  <a:tcPr marL="37772" marR="37772" marT="0" marB="0">
                    <a:lnL>
                      <a:noFill/>
                    </a:lnL>
                    <a:lnR>
                      <a:noFill/>
                    </a:lnR>
                    <a:lnT>
                      <a:noFill/>
                    </a:lnT>
                    <a:lnB>
                      <a:noFill/>
                    </a:lnB>
                  </a:tcPr>
                </a:tc>
                <a:extLst>
                  <a:ext uri="{0D108BD9-81ED-4DB2-BD59-A6C34878D82A}">
                    <a16:rowId xmlns:a16="http://schemas.microsoft.com/office/drawing/2014/main" val="1612728695"/>
                  </a:ext>
                </a:extLst>
              </a:tr>
            </a:tbl>
          </a:graphicData>
        </a:graphic>
      </p:graphicFrame>
      <p:sp>
        <p:nvSpPr>
          <p:cNvPr id="4" name="Footer Placeholder 3">
            <a:extLst>
              <a:ext uri="{FF2B5EF4-FFF2-40B4-BE49-F238E27FC236}">
                <a16:creationId xmlns:a16="http://schemas.microsoft.com/office/drawing/2014/main" id="{31A1872E-C292-9246-BF4E-952E8ED95825}"/>
              </a:ext>
            </a:extLst>
          </p:cNvPr>
          <p:cNvSpPr>
            <a:spLocks noGrp="1"/>
          </p:cNvSpPr>
          <p:nvPr>
            <p:ph type="ftr" sz="quarter" idx="11"/>
          </p:nvPr>
        </p:nvSpPr>
        <p:spPr/>
        <p:txBody>
          <a:bodyPr/>
          <a:lstStyle/>
          <a:p>
            <a:r>
              <a:rPr lang="en-US" altLang="en-US"/>
              <a:t>©MRCT Center                                      </a:t>
            </a:r>
            <a:endParaRPr lang="en-US" altLang="en-US" dirty="0"/>
          </a:p>
        </p:txBody>
      </p:sp>
      <p:sp>
        <p:nvSpPr>
          <p:cNvPr id="5" name="Slide Number Placeholder 4">
            <a:extLst>
              <a:ext uri="{FF2B5EF4-FFF2-40B4-BE49-F238E27FC236}">
                <a16:creationId xmlns:a16="http://schemas.microsoft.com/office/drawing/2014/main" id="{6BB422C3-0349-4242-B9B6-31F8804BC716}"/>
              </a:ext>
            </a:extLst>
          </p:cNvPr>
          <p:cNvSpPr>
            <a:spLocks noGrp="1"/>
          </p:cNvSpPr>
          <p:nvPr>
            <p:ph type="sldNum" sz="quarter" idx="12"/>
          </p:nvPr>
        </p:nvSpPr>
        <p:spPr/>
        <p:txBody>
          <a:bodyPr/>
          <a:lstStyle/>
          <a:p>
            <a:fld id="{9613E06C-BF75-C64F-BB3A-625D3BF6ECBE}" type="slidenum">
              <a:rPr lang="en-US" smtClean="0"/>
              <a:t>29</a:t>
            </a:fld>
            <a:endParaRPr lang="en-US"/>
          </a:p>
        </p:txBody>
      </p:sp>
      <p:sp>
        <p:nvSpPr>
          <p:cNvPr id="6" name="Title 5">
            <a:extLst>
              <a:ext uri="{FF2B5EF4-FFF2-40B4-BE49-F238E27FC236}">
                <a16:creationId xmlns:a16="http://schemas.microsoft.com/office/drawing/2014/main" id="{117E197E-5758-1548-BBCF-10F6E2C284DA}"/>
              </a:ext>
            </a:extLst>
          </p:cNvPr>
          <p:cNvSpPr>
            <a:spLocks noGrp="1"/>
          </p:cNvSpPr>
          <p:nvPr>
            <p:ph type="title"/>
          </p:nvPr>
        </p:nvSpPr>
        <p:spPr/>
        <p:txBody>
          <a:bodyPr/>
          <a:lstStyle/>
          <a:p>
            <a:r>
              <a:rPr lang="en-US" dirty="0"/>
              <a:t>Eligibility Criteria</a:t>
            </a:r>
          </a:p>
        </p:txBody>
      </p:sp>
      <p:pic>
        <p:nvPicPr>
          <p:cNvPr id="11" name="Picture 10" descr="Graphical user interface, application, Teams&#10;&#10;Description automatically generated">
            <a:extLst>
              <a:ext uri="{FF2B5EF4-FFF2-40B4-BE49-F238E27FC236}">
                <a16:creationId xmlns:a16="http://schemas.microsoft.com/office/drawing/2014/main" id="{2263DC86-B944-4442-A904-2D785E6F5A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018" y="4589321"/>
            <a:ext cx="4697939" cy="1648944"/>
          </a:xfrm>
          <a:prstGeom prst="rect">
            <a:avLst/>
          </a:prstGeom>
          <a:ln>
            <a:solidFill>
              <a:srgbClr val="2F528F"/>
            </a:solidFill>
          </a:ln>
        </p:spPr>
      </p:pic>
      <p:pic>
        <p:nvPicPr>
          <p:cNvPr id="9" name="Picture 8" descr="Text, letter&#10;&#10;Description automatically generated">
            <a:extLst>
              <a:ext uri="{FF2B5EF4-FFF2-40B4-BE49-F238E27FC236}">
                <a16:creationId xmlns:a16="http://schemas.microsoft.com/office/drawing/2014/main" id="{A3DDC0D0-A95C-E441-87A9-7B4FE25B4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261" y="1225917"/>
            <a:ext cx="2614468" cy="3363404"/>
          </a:xfrm>
          <a:prstGeom prst="rect">
            <a:avLst/>
          </a:prstGeom>
          <a:ln>
            <a:solidFill>
              <a:srgbClr val="2F528F"/>
            </a:solidFill>
          </a:ln>
        </p:spPr>
      </p:pic>
      <p:pic>
        <p:nvPicPr>
          <p:cNvPr id="15" name="Picture 14" descr="Graphical user interface&#10;&#10;Description automatically generated with medium confidence">
            <a:extLst>
              <a:ext uri="{FF2B5EF4-FFF2-40B4-BE49-F238E27FC236}">
                <a16:creationId xmlns:a16="http://schemas.microsoft.com/office/drawing/2014/main" id="{9AFF0F22-4E11-2D48-BECD-7A6B24A475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20947" y="4589321"/>
            <a:ext cx="3919160" cy="1648944"/>
          </a:xfrm>
          <a:prstGeom prst="rect">
            <a:avLst/>
          </a:prstGeom>
          <a:ln>
            <a:solidFill>
              <a:schemeClr val="tx1"/>
            </a:solidFill>
          </a:ln>
        </p:spPr>
      </p:pic>
    </p:spTree>
    <p:extLst>
      <p:ext uri="{BB962C8B-B14F-4D97-AF65-F5344CB8AC3E}">
        <p14:creationId xmlns:p14="http://schemas.microsoft.com/office/powerpoint/2010/main" val="208440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a:extLst>
              <a:ext uri="{FF2B5EF4-FFF2-40B4-BE49-F238E27FC236}">
                <a16:creationId xmlns:a16="http://schemas.microsoft.com/office/drawing/2014/main" id="{FF7BD2B5-9617-48E5-8508-7438C3815491}"/>
              </a:ext>
            </a:extLst>
          </p:cNvPr>
          <p:cNvSpPr txBox="1">
            <a:spLocks/>
          </p:cNvSpPr>
          <p:nvPr/>
        </p:nvSpPr>
        <p:spPr bwMode="auto">
          <a:xfrm>
            <a:off x="7456164" y="1471879"/>
            <a:ext cx="3264491" cy="3290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A80532"/>
              </a:buClr>
              <a:buFont typeface="Arial" charset="0"/>
              <a:buChar char="•"/>
              <a:defRPr sz="28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400" dirty="0">
                <a:latin typeface="Myriad Pro" panose="020B0503030403020204" pitchFamily="34" charset="0"/>
                <a:ea typeface="ＭＳ Ｐゴシック" charset="-128"/>
              </a:rPr>
              <a:t>The MRCT Center is a research and policy center focused on addressing the conduct, oversight, ethics and regulatory environment for clinical trials.</a:t>
            </a:r>
          </a:p>
        </p:txBody>
      </p:sp>
      <p:pic>
        <p:nvPicPr>
          <p:cNvPr id="14" name="Picture 13">
            <a:extLst>
              <a:ext uri="{FF2B5EF4-FFF2-40B4-BE49-F238E27FC236}">
                <a16:creationId xmlns:a16="http://schemas.microsoft.com/office/drawing/2014/main" id="{63BEA190-7C2E-2F43-9295-DE5793642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6923" y="4684945"/>
            <a:ext cx="1859809" cy="627317"/>
          </a:xfrm>
          <a:prstGeom prst="rect">
            <a:avLst/>
          </a:prstGeom>
        </p:spPr>
      </p:pic>
      <p:sp>
        <p:nvSpPr>
          <p:cNvPr id="15" name="Slide Number Placeholder 2">
            <a:extLst>
              <a:ext uri="{FF2B5EF4-FFF2-40B4-BE49-F238E27FC236}">
                <a16:creationId xmlns:a16="http://schemas.microsoft.com/office/drawing/2014/main" id="{903C5F49-652B-7840-8685-F8550393A26D}"/>
              </a:ext>
            </a:extLst>
          </p:cNvPr>
          <p:cNvSpPr>
            <a:spLocks noGrp="1"/>
          </p:cNvSpPr>
          <p:nvPr>
            <p:ph type="sldNum" sz="quarter" idx="12"/>
          </p:nvPr>
        </p:nvSpPr>
        <p:spPr>
          <a:xfrm>
            <a:off x="9483484" y="6412329"/>
            <a:ext cx="1713904" cy="365125"/>
          </a:xfrm>
        </p:spPr>
        <p:txBody>
          <a:bodyPr/>
          <a:lstStyle/>
          <a:p>
            <a:fld id="{9613E06C-BF75-C64F-BB3A-625D3BF6ECBE}" type="slidenum">
              <a:rPr lang="en-US" smtClean="0"/>
              <a:t>3</a:t>
            </a:fld>
            <a:endParaRPr lang="en-US" dirty="0"/>
          </a:p>
        </p:txBody>
      </p:sp>
      <p:sp>
        <p:nvSpPr>
          <p:cNvPr id="6" name="Rectangle 5">
            <a:extLst>
              <a:ext uri="{FF2B5EF4-FFF2-40B4-BE49-F238E27FC236}">
                <a16:creationId xmlns:a16="http://schemas.microsoft.com/office/drawing/2014/main" id="{FF3845BD-758B-F64B-90FD-EAF2E2B449EC}"/>
              </a:ext>
            </a:extLst>
          </p:cNvPr>
          <p:cNvSpPr/>
          <p:nvPr/>
        </p:nvSpPr>
        <p:spPr>
          <a:xfrm>
            <a:off x="0" y="0"/>
            <a:ext cx="12192000" cy="1208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AF731D-F6B7-EC4F-AAE0-B3616636A5CD}"/>
              </a:ext>
            </a:extLst>
          </p:cNvPr>
          <p:cNvSpPr/>
          <p:nvPr/>
        </p:nvSpPr>
        <p:spPr>
          <a:xfrm>
            <a:off x="1" y="0"/>
            <a:ext cx="5114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73CA4F4-F374-DA43-8881-0717FA1490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372"/>
          <a:stretch/>
        </p:blipFill>
        <p:spPr>
          <a:xfrm>
            <a:off x="0" y="636505"/>
            <a:ext cx="6420827" cy="5584990"/>
          </a:xfrm>
          <a:prstGeom prst="rect">
            <a:avLst/>
          </a:prstGeom>
        </p:spPr>
      </p:pic>
      <p:pic>
        <p:nvPicPr>
          <p:cNvPr id="4" name="Graphic 3">
            <a:extLst>
              <a:ext uri="{FF2B5EF4-FFF2-40B4-BE49-F238E27FC236}">
                <a16:creationId xmlns:a16="http://schemas.microsoft.com/office/drawing/2014/main" id="{A3118D25-0CE8-0C43-BB67-0957E56FAD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9825" y="4538663"/>
            <a:ext cx="3810000" cy="952500"/>
          </a:xfrm>
          <a:prstGeom prst="rect">
            <a:avLst/>
          </a:prstGeom>
        </p:spPr>
      </p:pic>
      <p:sp>
        <p:nvSpPr>
          <p:cNvPr id="12" name="Footer Placeholder 4">
            <a:extLst>
              <a:ext uri="{FF2B5EF4-FFF2-40B4-BE49-F238E27FC236}">
                <a16:creationId xmlns:a16="http://schemas.microsoft.com/office/drawing/2014/main" id="{5F9A7E1E-FDC2-364A-92DA-4FFCA0DB76A9}"/>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380168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0C56C1FB-DC65-E349-8233-8778B9DA1678}"/>
              </a:ext>
            </a:extLst>
          </p:cNvPr>
          <p:cNvSpPr>
            <a:spLocks noGrp="1"/>
          </p:cNvSpPr>
          <p:nvPr>
            <p:ph type="title"/>
          </p:nvPr>
        </p:nvSpPr>
        <p:spPr>
          <a:xfrm>
            <a:off x="563897" y="-99575"/>
            <a:ext cx="10533527" cy="1325563"/>
          </a:xfrm>
        </p:spPr>
        <p:txBody>
          <a:bodyPr>
            <a:normAutofit/>
          </a:bodyPr>
          <a:lstStyle/>
          <a:p>
            <a:r>
              <a:rPr lang="en-US" altLang="en-US" dirty="0">
                <a:ea typeface="ＭＳ Ｐゴシック" panose="020B0600070205080204" pitchFamily="34" charset="-128"/>
              </a:rPr>
              <a:t>Clear communication is a shared responsibility</a:t>
            </a:r>
          </a:p>
        </p:txBody>
      </p:sp>
      <p:pic>
        <p:nvPicPr>
          <p:cNvPr id="74755" name="Picture 6" descr="Image result for person talking with another person icon">
            <a:extLst>
              <a:ext uri="{FF2B5EF4-FFF2-40B4-BE49-F238E27FC236}">
                <a16:creationId xmlns:a16="http://schemas.microsoft.com/office/drawing/2014/main" id="{B0A2A985-1140-A44C-A108-FA059ACF90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716" y="3483654"/>
            <a:ext cx="19399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8" descr="Image result for person thinking icon">
            <a:extLst>
              <a:ext uri="{FF2B5EF4-FFF2-40B4-BE49-F238E27FC236}">
                <a16:creationId xmlns:a16="http://schemas.microsoft.com/office/drawing/2014/main" id="{7248D0FF-67DB-8244-94B1-FF17496748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1424" y="1178124"/>
            <a:ext cx="2143125" cy="2143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Flowchart: Summing Junction 6">
            <a:extLst>
              <a:ext uri="{FF2B5EF4-FFF2-40B4-BE49-F238E27FC236}">
                <a16:creationId xmlns:a16="http://schemas.microsoft.com/office/drawing/2014/main" id="{4C6389FC-BBCD-924B-A420-B4513CC1FC54}"/>
              </a:ext>
            </a:extLst>
          </p:cNvPr>
          <p:cNvSpPr/>
          <p:nvPr/>
        </p:nvSpPr>
        <p:spPr>
          <a:xfrm>
            <a:off x="1971875" y="1387674"/>
            <a:ext cx="1900237" cy="1933575"/>
          </a:xfrm>
          <a:prstGeom prst="flowChartSummingJunction">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endParaRPr lang="en-US">
              <a:solidFill>
                <a:prstClr val="white"/>
              </a:solidFill>
            </a:endParaRPr>
          </a:p>
        </p:txBody>
      </p:sp>
      <p:sp>
        <p:nvSpPr>
          <p:cNvPr id="8" name="Flowchart: Connector 7">
            <a:extLst>
              <a:ext uri="{FF2B5EF4-FFF2-40B4-BE49-F238E27FC236}">
                <a16:creationId xmlns:a16="http://schemas.microsoft.com/office/drawing/2014/main" id="{2048EAD5-009C-4342-B6E7-A37DF9F17980}"/>
              </a:ext>
            </a:extLst>
          </p:cNvPr>
          <p:cNvSpPr/>
          <p:nvPr/>
        </p:nvSpPr>
        <p:spPr>
          <a:xfrm>
            <a:off x="5071024" y="3318586"/>
            <a:ext cx="2568575" cy="2459038"/>
          </a:xfrm>
          <a:prstGeom prst="flowChartConnector">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endParaRPr lang="en-US" dirty="0">
              <a:solidFill>
                <a:prstClr val="white"/>
              </a:solidFill>
            </a:endParaRPr>
          </a:p>
        </p:txBody>
      </p:sp>
      <p:sp>
        <p:nvSpPr>
          <p:cNvPr id="74759" name="Content Placeholder 2">
            <a:extLst>
              <a:ext uri="{FF2B5EF4-FFF2-40B4-BE49-F238E27FC236}">
                <a16:creationId xmlns:a16="http://schemas.microsoft.com/office/drawing/2014/main" id="{1D202DE2-53FB-8F4A-B390-A9EB682E838C}"/>
              </a:ext>
            </a:extLst>
          </p:cNvPr>
          <p:cNvSpPr txBox="1">
            <a:spLocks noChangeArrowheads="1"/>
          </p:cNvSpPr>
          <p:nvPr/>
        </p:nvSpPr>
        <p:spPr bwMode="auto">
          <a:xfrm>
            <a:off x="4476152" y="1340292"/>
            <a:ext cx="59563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lstStyle>
            <a:lvl1pPr marL="339725" indent="-339725" defTabSz="454025">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1363" indent="-284163" defTabSz="454025">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1413" indent="-227013" defTabSz="454025">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598613" indent="-227013" defTabSz="454025">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5813" indent="-227013" defTabSz="454025">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3013" indent="-227013" defTabSz="454025"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0213" indent="-227013" defTabSz="454025"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7413" indent="-227013" defTabSz="454025"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4613" indent="-227013" defTabSz="454025"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r>
              <a:rPr lang="en-US" altLang="en-US" sz="2000" dirty="0">
                <a:solidFill>
                  <a:srgbClr val="000000"/>
                </a:solidFill>
                <a:latin typeface="Myriad Pro" panose="020B0503030403020204" pitchFamily="34" charset="0"/>
              </a:rPr>
              <a:t>It is not that the listener has “poor literacy.”</a:t>
            </a:r>
          </a:p>
          <a:p>
            <a:r>
              <a:rPr lang="en-US" altLang="en-US" sz="2000" dirty="0">
                <a:solidFill>
                  <a:srgbClr val="000000"/>
                </a:solidFill>
                <a:latin typeface="Myriad Pro" panose="020B0503030403020204" pitchFamily="34" charset="0"/>
              </a:rPr>
              <a:t>The communicator is responsible for sharing information that is understandable to the listener.</a:t>
            </a:r>
          </a:p>
          <a:p>
            <a:r>
              <a:rPr lang="en-US" altLang="en-US" sz="2000" dirty="0">
                <a:solidFill>
                  <a:srgbClr val="000000"/>
                </a:solidFill>
                <a:latin typeface="Myriad Pro" panose="020B0503030403020204" pitchFamily="34" charset="0"/>
              </a:rPr>
              <a:t>The listener should be comfortable communicating any lack of understanding</a:t>
            </a:r>
          </a:p>
          <a:p>
            <a:endParaRPr lang="en-US" altLang="en-US" sz="2000" dirty="0">
              <a:solidFill>
                <a:srgbClr val="000000"/>
              </a:solidFill>
              <a:latin typeface="Myriad Pro" panose="020B0503030403020204" pitchFamily="34" charset="0"/>
            </a:endParaRPr>
          </a:p>
        </p:txBody>
      </p:sp>
      <p:sp>
        <p:nvSpPr>
          <p:cNvPr id="2" name="TextBox 1">
            <a:extLst>
              <a:ext uri="{FF2B5EF4-FFF2-40B4-BE49-F238E27FC236}">
                <a16:creationId xmlns:a16="http://schemas.microsoft.com/office/drawing/2014/main" id="{7E480D24-51A5-054C-ADDA-BD30EF89D0F2}"/>
              </a:ext>
            </a:extLst>
          </p:cNvPr>
          <p:cNvSpPr txBox="1"/>
          <p:nvPr/>
        </p:nvSpPr>
        <p:spPr>
          <a:xfrm>
            <a:off x="857538" y="3687093"/>
            <a:ext cx="3238500" cy="2389188"/>
          </a:xfrm>
          <a:prstGeom prst="rect">
            <a:avLst/>
          </a:prstGeom>
          <a:solidFill>
            <a:schemeClr val="accent1">
              <a:lumMod val="20000"/>
              <a:lumOff val="80000"/>
            </a:schemeClr>
          </a:solidFill>
          <a:ln>
            <a:solidFill>
              <a:schemeClr val="accent1">
                <a:lumMod val="20000"/>
                <a:lumOff val="80000"/>
              </a:schemeClr>
            </a:solidFill>
          </a:ln>
        </p:spPr>
        <p:txBody>
          <a:bodyPr>
            <a:spAutoFit/>
          </a:bodyPr>
          <a:lstStyle>
            <a:lvl1pPr marL="284163" indent="-284163" defTabSz="455613">
              <a:defRPr>
                <a:solidFill>
                  <a:schemeClr val="tx1"/>
                </a:solidFill>
                <a:latin typeface="Calibri" panose="020F0502020204030204" pitchFamily="34" charset="0"/>
                <a:ea typeface="ＭＳ Ｐゴシック" panose="020B0600070205080204" pitchFamily="34" charset="-128"/>
              </a:defRPr>
            </a:lvl1pPr>
            <a:lvl2pPr marL="742950" indent="-285750" defTabSz="455613">
              <a:defRPr>
                <a:solidFill>
                  <a:schemeClr val="tx1"/>
                </a:solidFill>
                <a:latin typeface="Calibri" panose="020F0502020204030204" pitchFamily="34" charset="0"/>
                <a:ea typeface="ＭＳ Ｐゴシック" panose="020B0600070205080204" pitchFamily="34" charset="-128"/>
              </a:defRPr>
            </a:lvl2pPr>
            <a:lvl3pPr marL="1143000" indent="-228600" defTabSz="455613">
              <a:defRPr>
                <a:solidFill>
                  <a:schemeClr val="tx1"/>
                </a:solidFill>
                <a:latin typeface="Calibri" panose="020F0502020204030204" pitchFamily="34" charset="0"/>
                <a:ea typeface="ＭＳ Ｐゴシック" panose="020B0600070205080204" pitchFamily="34" charset="-128"/>
              </a:defRPr>
            </a:lvl3pPr>
            <a:lvl4pPr marL="1600200" indent="-228600" defTabSz="455613">
              <a:defRPr>
                <a:solidFill>
                  <a:schemeClr val="tx1"/>
                </a:solidFill>
                <a:latin typeface="Calibri" panose="020F0502020204030204" pitchFamily="34" charset="0"/>
                <a:ea typeface="ＭＳ Ｐゴシック" panose="020B0600070205080204" pitchFamily="34" charset="-128"/>
              </a:defRPr>
            </a:lvl4pPr>
            <a:lvl5pPr marL="2057400" indent="-228600" defTabSz="455613">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Font typeface="Arial" panose="020B0604020202020204" pitchFamily="34" charset="0"/>
              <a:buChar char="•"/>
            </a:pPr>
            <a:r>
              <a:rPr lang="en-US" altLang="en-US" sz="2100" dirty="0">
                <a:solidFill>
                  <a:srgbClr val="000000"/>
                </a:solidFill>
                <a:latin typeface="Myriad Pro" panose="020B0503030403020204" pitchFamily="34" charset="0"/>
              </a:rPr>
              <a:t>Plain language</a:t>
            </a:r>
          </a:p>
          <a:p>
            <a:pPr>
              <a:buFont typeface="Arial" panose="020B0604020202020204" pitchFamily="34" charset="0"/>
              <a:buChar char="•"/>
            </a:pPr>
            <a:r>
              <a:rPr lang="en-US" altLang="en-US" sz="2100" dirty="0">
                <a:solidFill>
                  <a:srgbClr val="000000"/>
                </a:solidFill>
                <a:latin typeface="Myriad Pro" panose="020B0503030403020204" pitchFamily="34" charset="0"/>
              </a:rPr>
              <a:t>Numeracy</a:t>
            </a:r>
          </a:p>
          <a:p>
            <a:pPr>
              <a:buFont typeface="Arial" panose="020B0604020202020204" pitchFamily="34" charset="0"/>
              <a:buChar char="•"/>
            </a:pPr>
            <a:r>
              <a:rPr lang="en-US" altLang="en-US" sz="2100" dirty="0">
                <a:solidFill>
                  <a:srgbClr val="000000"/>
                </a:solidFill>
                <a:latin typeface="Myriad Pro" panose="020B0503030403020204" pitchFamily="34" charset="0"/>
              </a:rPr>
              <a:t>Visualization</a:t>
            </a:r>
          </a:p>
          <a:p>
            <a:pPr>
              <a:buFont typeface="Arial" panose="020B0604020202020204" pitchFamily="34" charset="0"/>
              <a:buChar char="•"/>
            </a:pPr>
            <a:r>
              <a:rPr lang="en-US" altLang="en-US" sz="2100" dirty="0">
                <a:solidFill>
                  <a:srgbClr val="000000"/>
                </a:solidFill>
                <a:latin typeface="Myriad Pro" panose="020B0503030403020204" pitchFamily="34" charset="0"/>
              </a:rPr>
              <a:t>Clear design</a:t>
            </a:r>
          </a:p>
          <a:p>
            <a:pPr>
              <a:buFont typeface="Arial" panose="020B0604020202020204" pitchFamily="34" charset="0"/>
              <a:buChar char="•"/>
            </a:pPr>
            <a:r>
              <a:rPr lang="en-US" altLang="en-US" sz="2100" dirty="0">
                <a:solidFill>
                  <a:srgbClr val="000000"/>
                </a:solidFill>
                <a:latin typeface="Myriad Pro" panose="020B0503030403020204" pitchFamily="34" charset="0"/>
              </a:rPr>
              <a:t>Cultural considerations</a:t>
            </a:r>
          </a:p>
          <a:p>
            <a:pPr>
              <a:buFont typeface="Arial" panose="020B0604020202020204" pitchFamily="34" charset="0"/>
              <a:buChar char="•"/>
            </a:pPr>
            <a:r>
              <a:rPr lang="en-US" altLang="en-US" sz="2100" dirty="0">
                <a:solidFill>
                  <a:srgbClr val="000000"/>
                </a:solidFill>
                <a:latin typeface="Myriad Pro" panose="020B0503030403020204" pitchFamily="34" charset="0"/>
              </a:rPr>
              <a:t>Interactive techniques</a:t>
            </a:r>
          </a:p>
          <a:p>
            <a:pPr>
              <a:buFont typeface="Arial" panose="020B0604020202020204" pitchFamily="34" charset="0"/>
              <a:buChar char="•"/>
            </a:pPr>
            <a:r>
              <a:rPr lang="en-US" altLang="en-US" sz="2100" dirty="0">
                <a:solidFill>
                  <a:srgbClr val="000000"/>
                </a:solidFill>
                <a:latin typeface="Myriad Pro" panose="020B0503030403020204" pitchFamily="34" charset="0"/>
              </a:rPr>
              <a:t>Teach-back</a:t>
            </a:r>
          </a:p>
        </p:txBody>
      </p:sp>
      <p:sp>
        <p:nvSpPr>
          <p:cNvPr id="12" name="Footer Placeholder 3">
            <a:extLst>
              <a:ext uri="{FF2B5EF4-FFF2-40B4-BE49-F238E27FC236}">
                <a16:creationId xmlns:a16="http://schemas.microsoft.com/office/drawing/2014/main" id="{1E53E84E-5072-C548-B214-87EDD5BA6B77}"/>
              </a:ext>
            </a:extLst>
          </p:cNvPr>
          <p:cNvSpPr>
            <a:spLocks noGrp="1"/>
          </p:cNvSpPr>
          <p:nvPr>
            <p:ph type="ftr" sz="quarter" idx="11"/>
          </p:nvPr>
        </p:nvSpPr>
        <p:spPr>
          <a:xfrm>
            <a:off x="3819437" y="6428538"/>
            <a:ext cx="4114800" cy="365125"/>
          </a:xfrm>
        </p:spPr>
        <p:txBody>
          <a:bodyPr/>
          <a:lstStyle/>
          <a:p>
            <a:r>
              <a:rPr lang="en-US" altLang="en-US" dirty="0"/>
              <a:t>©MRCT Center</a:t>
            </a:r>
          </a:p>
        </p:txBody>
      </p:sp>
      <p:sp>
        <p:nvSpPr>
          <p:cNvPr id="4" name="Slide Number Placeholder 3">
            <a:extLst>
              <a:ext uri="{FF2B5EF4-FFF2-40B4-BE49-F238E27FC236}">
                <a16:creationId xmlns:a16="http://schemas.microsoft.com/office/drawing/2014/main" id="{95F137E2-EEFE-A346-8E8C-C8EDA51E1D89}"/>
              </a:ext>
            </a:extLst>
          </p:cNvPr>
          <p:cNvSpPr>
            <a:spLocks noGrp="1"/>
          </p:cNvSpPr>
          <p:nvPr>
            <p:ph type="sldNum" sz="quarter" idx="12"/>
          </p:nvPr>
        </p:nvSpPr>
        <p:spPr/>
        <p:txBody>
          <a:bodyPr/>
          <a:lstStyle/>
          <a:p>
            <a:fld id="{9613E06C-BF75-C64F-BB3A-625D3BF6ECBE}" type="slidenum">
              <a:rPr lang="en-US" smtClean="0"/>
              <a:t>30</a:t>
            </a:fld>
            <a:endParaRPr lang="en-US"/>
          </a:p>
        </p:txBody>
      </p:sp>
      <p:sp>
        <p:nvSpPr>
          <p:cNvPr id="5" name="TextBox 4">
            <a:extLst>
              <a:ext uri="{FF2B5EF4-FFF2-40B4-BE49-F238E27FC236}">
                <a16:creationId xmlns:a16="http://schemas.microsoft.com/office/drawing/2014/main" id="{306C8945-FDD7-2244-9CE5-FBFDB59F5CB5}"/>
              </a:ext>
            </a:extLst>
          </p:cNvPr>
          <p:cNvSpPr txBox="1"/>
          <p:nvPr/>
        </p:nvSpPr>
        <p:spPr>
          <a:xfrm>
            <a:off x="7934237" y="4093638"/>
            <a:ext cx="2751074" cy="707886"/>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en-US" sz="2000" dirty="0">
                <a:latin typeface="Myriad Pro" panose="020B0503030403020204" pitchFamily="34" charset="0"/>
              </a:rPr>
              <a:t>Written Materials</a:t>
            </a:r>
          </a:p>
          <a:p>
            <a:r>
              <a:rPr lang="en-US" sz="2000" dirty="0">
                <a:latin typeface="Myriad Pro" panose="020B0503030403020204" pitchFamily="34" charset="0"/>
              </a:rPr>
              <a:t>Verbal Communications</a:t>
            </a:r>
          </a:p>
        </p:txBody>
      </p:sp>
      <p:sp>
        <p:nvSpPr>
          <p:cNvPr id="13" name="Rectangle 12">
            <a:extLst>
              <a:ext uri="{FF2B5EF4-FFF2-40B4-BE49-F238E27FC236}">
                <a16:creationId xmlns:a16="http://schemas.microsoft.com/office/drawing/2014/main" id="{3517D681-DABD-DB40-8048-DEB3FEAF9427}"/>
              </a:ext>
            </a:extLst>
          </p:cNvPr>
          <p:cNvSpPr/>
          <p:nvPr/>
        </p:nvSpPr>
        <p:spPr>
          <a:xfrm>
            <a:off x="7196451" y="5903026"/>
            <a:ext cx="4361066" cy="400110"/>
          </a:xfrm>
          <a:prstGeom prst="rect">
            <a:avLst/>
          </a:prstGeom>
          <a:solidFill>
            <a:schemeClr val="bg1"/>
          </a:solidFill>
          <a:ln>
            <a:solidFill>
              <a:srgbClr val="002C49"/>
            </a:solidFill>
          </a:ln>
        </p:spPr>
        <p:txBody>
          <a:bodyPr wrap="none">
            <a:spAutoFit/>
          </a:bodyPr>
          <a:lstStyle/>
          <a:p>
            <a:r>
              <a:rPr lang="en-US" sz="2000" dirty="0">
                <a:hlinkClick r:id="rId5"/>
              </a:rPr>
              <a:t>https://mrctcenter.org/health-literacy/</a:t>
            </a:r>
            <a:endParaRPr lang="en-US" sz="2000" dirty="0"/>
          </a:p>
        </p:txBody>
      </p:sp>
    </p:spTree>
    <p:extLst>
      <p:ext uri="{BB962C8B-B14F-4D97-AF65-F5344CB8AC3E}">
        <p14:creationId xmlns:p14="http://schemas.microsoft.com/office/powerpoint/2010/main" val="4246293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D385BBD-01BB-1845-944C-EFF6217661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71162"/>
            <a:ext cx="4818184" cy="607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3B95E03-AB04-0D48-8E5D-82484E697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2838" y="6300389"/>
            <a:ext cx="4675923" cy="517855"/>
          </a:xfrm>
          <a:prstGeom prst="rect">
            <a:avLst/>
          </a:prstGeom>
        </p:spPr>
      </p:pic>
      <p:pic>
        <p:nvPicPr>
          <p:cNvPr id="3" name="Picture 2" descr="Text, letter&#10;&#10;Description automatically generated">
            <a:extLst>
              <a:ext uri="{FF2B5EF4-FFF2-40B4-BE49-F238E27FC236}">
                <a16:creationId xmlns:a16="http://schemas.microsoft.com/office/drawing/2014/main" id="{4AD957DE-C57B-4A45-81CC-15FAB66EE1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538" y="1175890"/>
            <a:ext cx="3813205" cy="5071407"/>
          </a:xfrm>
          <a:prstGeom prst="rect">
            <a:avLst/>
          </a:prstGeom>
          <a:ln>
            <a:solidFill>
              <a:schemeClr val="tx1"/>
            </a:solidFill>
          </a:ln>
        </p:spPr>
      </p:pic>
      <p:sp>
        <p:nvSpPr>
          <p:cNvPr id="11" name="Right Arrow 10">
            <a:extLst>
              <a:ext uri="{FF2B5EF4-FFF2-40B4-BE49-F238E27FC236}">
                <a16:creationId xmlns:a16="http://schemas.microsoft.com/office/drawing/2014/main" id="{523F4A90-90CF-6844-A37F-FB4E4A7B1A11}"/>
              </a:ext>
            </a:extLst>
          </p:cNvPr>
          <p:cNvSpPr/>
          <p:nvPr/>
        </p:nvSpPr>
        <p:spPr>
          <a:xfrm rot="611996">
            <a:off x="4614317" y="2795990"/>
            <a:ext cx="1500555" cy="826477"/>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026548E2-E082-4F46-AA67-5C3C587B4707}"/>
              </a:ext>
            </a:extLst>
          </p:cNvPr>
          <p:cNvSpPr/>
          <p:nvPr/>
        </p:nvSpPr>
        <p:spPr>
          <a:xfrm>
            <a:off x="690094" y="316985"/>
            <a:ext cx="4055919" cy="461665"/>
          </a:xfrm>
          <a:prstGeom prst="rect">
            <a:avLst/>
          </a:prstGeom>
        </p:spPr>
        <p:txBody>
          <a:bodyPr wrap="none">
            <a:spAutoFit/>
          </a:bodyPr>
          <a:lstStyle/>
          <a:p>
            <a:r>
              <a:rPr lang="en-US" altLang="en-US" sz="2400" dirty="0">
                <a:solidFill>
                  <a:srgbClr val="FFFFFF"/>
                </a:solidFill>
                <a:latin typeface="Myriad Pro Light" panose="020B0403030403020204" pitchFamily="34" charset="0"/>
                <a:cs typeface="Calibri" panose="020F0502020204030204" pitchFamily="34" charset="0"/>
              </a:rPr>
              <a:t>Health literacy beyond the ICF</a:t>
            </a:r>
            <a:endParaRPr lang="en-US" sz="2400" dirty="0"/>
          </a:p>
        </p:txBody>
      </p:sp>
      <p:sp>
        <p:nvSpPr>
          <p:cNvPr id="9" name="Rectangle 8">
            <a:extLst>
              <a:ext uri="{FF2B5EF4-FFF2-40B4-BE49-F238E27FC236}">
                <a16:creationId xmlns:a16="http://schemas.microsoft.com/office/drawing/2014/main" id="{FBD25693-0C91-0446-A226-FB8FE8B06494}"/>
              </a:ext>
            </a:extLst>
          </p:cNvPr>
          <p:cNvSpPr/>
          <p:nvPr/>
        </p:nvSpPr>
        <p:spPr>
          <a:xfrm>
            <a:off x="3441193" y="5768018"/>
            <a:ext cx="4361066" cy="400110"/>
          </a:xfrm>
          <a:prstGeom prst="rect">
            <a:avLst/>
          </a:prstGeom>
          <a:solidFill>
            <a:schemeClr val="bg1"/>
          </a:solidFill>
          <a:ln>
            <a:solidFill>
              <a:srgbClr val="002C49"/>
            </a:solidFill>
          </a:ln>
        </p:spPr>
        <p:txBody>
          <a:bodyPr wrap="none">
            <a:spAutoFit/>
          </a:bodyPr>
          <a:lstStyle/>
          <a:p>
            <a:r>
              <a:rPr lang="en-US" sz="2000" dirty="0">
                <a:hlinkClick r:id="rId5"/>
              </a:rPr>
              <a:t>https://mrctcenter.org/health-literacy/</a:t>
            </a:r>
            <a:endParaRPr lang="en-US" sz="2000" dirty="0"/>
          </a:p>
        </p:txBody>
      </p:sp>
      <p:sp>
        <p:nvSpPr>
          <p:cNvPr id="13" name="Footer Placeholder 4">
            <a:extLst>
              <a:ext uri="{FF2B5EF4-FFF2-40B4-BE49-F238E27FC236}">
                <a16:creationId xmlns:a16="http://schemas.microsoft.com/office/drawing/2014/main" id="{1DFC285C-358B-C342-AB04-5330ADB7E554}"/>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1985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738458-69C3-3E4D-A501-4C75C26649EF}"/>
              </a:ext>
            </a:extLst>
          </p:cNvPr>
          <p:cNvGrpSpPr/>
          <p:nvPr/>
        </p:nvGrpSpPr>
        <p:grpSpPr>
          <a:xfrm>
            <a:off x="565265" y="1130528"/>
            <a:ext cx="10773295" cy="5454187"/>
            <a:chOff x="581890" y="798022"/>
            <a:chExt cx="10773295" cy="5454187"/>
          </a:xfrm>
        </p:grpSpPr>
        <p:sp>
          <p:nvSpPr>
            <p:cNvPr id="15" name="Rectangle 14">
              <a:extLst>
                <a:ext uri="{FF2B5EF4-FFF2-40B4-BE49-F238E27FC236}">
                  <a16:creationId xmlns:a16="http://schemas.microsoft.com/office/drawing/2014/main" id="{9ADAE71F-9F7D-944B-9304-2E0792DA2B63}"/>
                </a:ext>
              </a:extLst>
            </p:cNvPr>
            <p:cNvSpPr/>
            <p:nvPr/>
          </p:nvSpPr>
          <p:spPr>
            <a:xfrm>
              <a:off x="581890" y="798022"/>
              <a:ext cx="10773295" cy="5120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7B82EF9-6C03-0C4D-AFE3-FFCF45AA09EA}"/>
                </a:ext>
              </a:extLst>
            </p:cNvPr>
            <p:cNvSpPr/>
            <p:nvPr/>
          </p:nvSpPr>
          <p:spPr>
            <a:xfrm>
              <a:off x="726750" y="2296317"/>
              <a:ext cx="10454187" cy="523220"/>
            </a:xfrm>
            <a:prstGeom prst="rect">
              <a:avLst/>
            </a:prstGeom>
            <a:solidFill>
              <a:srgbClr val="003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BCB6C8-8522-C64C-855C-D88A11386880}"/>
                </a:ext>
              </a:extLst>
            </p:cNvPr>
            <p:cNvSpPr/>
            <p:nvPr/>
          </p:nvSpPr>
          <p:spPr>
            <a:xfrm>
              <a:off x="726750" y="4345024"/>
              <a:ext cx="10454187" cy="523220"/>
            </a:xfrm>
            <a:prstGeom prst="rect">
              <a:avLst/>
            </a:prstGeom>
            <a:solidFill>
              <a:srgbClr val="003D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DC17740-CD1A-6843-8836-BF309AA86B76}"/>
                </a:ext>
              </a:extLst>
            </p:cNvPr>
            <p:cNvSpPr/>
            <p:nvPr/>
          </p:nvSpPr>
          <p:spPr>
            <a:xfrm>
              <a:off x="1825367" y="962442"/>
              <a:ext cx="1828800" cy="914400"/>
            </a:xfrm>
            <a:prstGeom prst="rect">
              <a:avLst/>
            </a:prstGeom>
            <a:solidFill>
              <a:srgbClr val="003D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395227" numCol="1" spcCol="1270" anchor="t" anchorCtr="0">
              <a:noAutofit/>
            </a:bodyPr>
            <a:lstStyle/>
            <a:p>
              <a:pPr marL="0" lvl="0" indent="0" algn="l" defTabSz="755650">
                <a:lnSpc>
                  <a:spcPct val="90000"/>
                </a:lnSpc>
                <a:spcBef>
                  <a:spcPct val="0"/>
                </a:spcBef>
                <a:spcAft>
                  <a:spcPct val="35000"/>
                </a:spcAft>
                <a:buNone/>
              </a:pPr>
              <a:r>
                <a:rPr lang="en-US" kern="1200" dirty="0"/>
                <a:t>Traditional Clinical Trials</a:t>
              </a:r>
            </a:p>
          </p:txBody>
        </p:sp>
        <p:sp>
          <p:nvSpPr>
            <p:cNvPr id="6" name="Rectangle 5">
              <a:extLst>
                <a:ext uri="{FF2B5EF4-FFF2-40B4-BE49-F238E27FC236}">
                  <a16:creationId xmlns:a16="http://schemas.microsoft.com/office/drawing/2014/main" id="{D579CF3C-C461-CF44-806F-75654BA057CB}"/>
                </a:ext>
              </a:extLst>
            </p:cNvPr>
            <p:cNvSpPr/>
            <p:nvPr/>
          </p:nvSpPr>
          <p:spPr>
            <a:xfrm>
              <a:off x="2105966" y="1623356"/>
              <a:ext cx="2743199" cy="1869144"/>
            </a:xfrm>
            <a:prstGeom prst="rect">
              <a:avLst/>
            </a:prstGeom>
            <a:solidFill>
              <a:schemeClr val="lt1">
                <a:hueOff val="0"/>
                <a:satOff val="0"/>
                <a:lumOff val="0"/>
                <a:alpha val="95000"/>
              </a:schemeClr>
            </a:solidFill>
            <a:ln>
              <a:solidFill>
                <a:srgbClr val="003D5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2810" tIns="172810" rIns="172810" bIns="172810" numCol="1" spcCol="1270" anchor="t" anchorCtr="0">
              <a:noAutofit/>
            </a:bodyPr>
            <a:lstStyle/>
            <a:p>
              <a:pPr marL="137160" lvl="0" indent="-137160">
                <a:spcAft>
                  <a:spcPts val="600"/>
                </a:spcAft>
              </a:pPr>
              <a:r>
                <a:rPr lang="en-US" sz="1600" dirty="0"/>
                <a:t>Visit to site required</a:t>
              </a:r>
            </a:p>
            <a:p>
              <a:pPr marL="137160" indent="-137160">
                <a:buFont typeface="Arial" panose="020B0604020202020204" pitchFamily="34" charset="0"/>
                <a:buChar char="•"/>
              </a:pPr>
              <a:r>
                <a:rPr lang="en-US" sz="1400" dirty="0"/>
                <a:t>In-person visit or hospital stay</a:t>
              </a:r>
            </a:p>
            <a:p>
              <a:pPr marL="137160" indent="-137160">
                <a:buFont typeface="Arial" panose="020B0604020202020204" pitchFamily="34" charset="0"/>
                <a:buChar char="•"/>
              </a:pPr>
              <a:r>
                <a:rPr lang="en-US" sz="1400" dirty="0"/>
                <a:t>On-site imaging or research procedures</a:t>
              </a:r>
            </a:p>
            <a:p>
              <a:pPr marL="137160" indent="-137160">
                <a:buFont typeface="Arial" panose="020B0604020202020204" pitchFamily="34" charset="0"/>
                <a:buChar char="•"/>
              </a:pPr>
              <a:r>
                <a:rPr lang="en-US" sz="1400" dirty="0"/>
                <a:t>Prolonged monitoring and observation</a:t>
              </a:r>
            </a:p>
            <a:p>
              <a:pPr marL="137160" indent="-137160">
                <a:buFont typeface="Arial" panose="020B0604020202020204" pitchFamily="34" charset="0"/>
                <a:buChar char="•"/>
              </a:pPr>
              <a:r>
                <a:rPr lang="en-US" sz="1400" dirty="0"/>
                <a:t>PK, PD studies</a:t>
              </a:r>
            </a:p>
            <a:p>
              <a:pPr marL="137160" indent="-137160" defTabSz="755650">
                <a:lnSpc>
                  <a:spcPct val="90000"/>
                </a:lnSpc>
                <a:buFont typeface="Arial" panose="020B0604020202020204" pitchFamily="34" charset="0"/>
                <a:buChar char="•"/>
              </a:pPr>
              <a:endParaRPr lang="en-US" sz="1700" kern="1200" dirty="0"/>
            </a:p>
          </p:txBody>
        </p:sp>
        <p:sp>
          <p:nvSpPr>
            <p:cNvPr id="7" name="Freeform 6">
              <a:extLst>
                <a:ext uri="{FF2B5EF4-FFF2-40B4-BE49-F238E27FC236}">
                  <a16:creationId xmlns:a16="http://schemas.microsoft.com/office/drawing/2014/main" id="{F86E0946-452D-E349-BB8B-81AC23733245}"/>
                </a:ext>
              </a:extLst>
            </p:cNvPr>
            <p:cNvSpPr/>
            <p:nvPr/>
          </p:nvSpPr>
          <p:spPr>
            <a:xfrm>
              <a:off x="3910852" y="1072285"/>
              <a:ext cx="731520" cy="441227"/>
            </a:xfrm>
            <a:custGeom>
              <a:avLst/>
              <a:gdLst>
                <a:gd name="connsiteX0" fmla="*/ 0 w 569559"/>
                <a:gd name="connsiteY0" fmla="*/ 88245 h 441227"/>
                <a:gd name="connsiteX1" fmla="*/ 348946 w 569559"/>
                <a:gd name="connsiteY1" fmla="*/ 88245 h 441227"/>
                <a:gd name="connsiteX2" fmla="*/ 348946 w 569559"/>
                <a:gd name="connsiteY2" fmla="*/ 0 h 441227"/>
                <a:gd name="connsiteX3" fmla="*/ 569559 w 569559"/>
                <a:gd name="connsiteY3" fmla="*/ 220614 h 441227"/>
                <a:gd name="connsiteX4" fmla="*/ 348946 w 569559"/>
                <a:gd name="connsiteY4" fmla="*/ 441227 h 441227"/>
                <a:gd name="connsiteX5" fmla="*/ 348946 w 569559"/>
                <a:gd name="connsiteY5" fmla="*/ 352982 h 441227"/>
                <a:gd name="connsiteX6" fmla="*/ 0 w 569559"/>
                <a:gd name="connsiteY6" fmla="*/ 352982 h 441227"/>
                <a:gd name="connsiteX7" fmla="*/ 0 w 569559"/>
                <a:gd name="connsiteY7" fmla="*/ 88245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59" h="441227">
                  <a:moveTo>
                    <a:pt x="0" y="88245"/>
                  </a:moveTo>
                  <a:lnTo>
                    <a:pt x="348946" y="88245"/>
                  </a:lnTo>
                  <a:lnTo>
                    <a:pt x="348946" y="0"/>
                  </a:lnTo>
                  <a:lnTo>
                    <a:pt x="569559" y="220614"/>
                  </a:lnTo>
                  <a:lnTo>
                    <a:pt x="348946" y="441227"/>
                  </a:lnTo>
                  <a:lnTo>
                    <a:pt x="348946" y="352982"/>
                  </a:lnTo>
                  <a:lnTo>
                    <a:pt x="0" y="352982"/>
                  </a:lnTo>
                  <a:lnTo>
                    <a:pt x="0" y="88245"/>
                  </a:lnTo>
                  <a:close/>
                </a:path>
              </a:pathLst>
            </a:custGeom>
            <a:solidFill>
              <a:srgbClr val="B1C4C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245" rIns="132368" bIns="88245"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8" name="Rectangle 7">
              <a:extLst>
                <a:ext uri="{FF2B5EF4-FFF2-40B4-BE49-F238E27FC236}">
                  <a16:creationId xmlns:a16="http://schemas.microsoft.com/office/drawing/2014/main" id="{C281D9F7-3132-AF41-B1A5-86409F1333D5}"/>
                </a:ext>
              </a:extLst>
            </p:cNvPr>
            <p:cNvSpPr/>
            <p:nvPr/>
          </p:nvSpPr>
          <p:spPr>
            <a:xfrm>
              <a:off x="4881932" y="962442"/>
              <a:ext cx="1828800" cy="914400"/>
            </a:xfrm>
            <a:prstGeom prst="rect">
              <a:avLst/>
            </a:prstGeom>
            <a:solidFill>
              <a:srgbClr val="003D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395227" numCol="1" spcCol="1270" anchor="t" anchorCtr="0">
              <a:noAutofit/>
            </a:bodyPr>
            <a:lstStyle/>
            <a:p>
              <a:pPr marL="0" lvl="0" indent="0" algn="l" defTabSz="755650">
                <a:lnSpc>
                  <a:spcPct val="90000"/>
                </a:lnSpc>
                <a:spcBef>
                  <a:spcPct val="0"/>
                </a:spcBef>
                <a:spcAft>
                  <a:spcPct val="35000"/>
                </a:spcAft>
                <a:buNone/>
              </a:pPr>
              <a:r>
                <a:rPr lang="en-US" kern="1200" dirty="0"/>
                <a:t>Hybrid Trials</a:t>
              </a:r>
            </a:p>
          </p:txBody>
        </p:sp>
        <p:sp>
          <p:nvSpPr>
            <p:cNvPr id="9" name="Freeform 8">
              <a:extLst>
                <a:ext uri="{FF2B5EF4-FFF2-40B4-BE49-F238E27FC236}">
                  <a16:creationId xmlns:a16="http://schemas.microsoft.com/office/drawing/2014/main" id="{CD63ED2C-2FF0-9E49-8516-6D435B41779E}"/>
                </a:ext>
              </a:extLst>
            </p:cNvPr>
            <p:cNvSpPr/>
            <p:nvPr/>
          </p:nvSpPr>
          <p:spPr>
            <a:xfrm>
              <a:off x="5167869" y="1589362"/>
              <a:ext cx="2743199" cy="1894545"/>
            </a:xfrm>
            <a:custGeom>
              <a:avLst/>
              <a:gdLst>
                <a:gd name="connsiteX0" fmla="*/ 0 w 2358096"/>
                <a:gd name="connsiteY0" fmla="*/ 0 h 2570399"/>
                <a:gd name="connsiteX1" fmla="*/ 2358096 w 2358096"/>
                <a:gd name="connsiteY1" fmla="*/ 0 h 2570399"/>
                <a:gd name="connsiteX2" fmla="*/ 2358096 w 2358096"/>
                <a:gd name="connsiteY2" fmla="*/ 2570399 h 2570399"/>
                <a:gd name="connsiteX3" fmla="*/ 0 w 2358096"/>
                <a:gd name="connsiteY3" fmla="*/ 2570399 h 2570399"/>
                <a:gd name="connsiteX4" fmla="*/ 0 w 2358096"/>
                <a:gd name="connsiteY4" fmla="*/ 0 h 2570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8096" h="2570399">
                  <a:moveTo>
                    <a:pt x="0" y="0"/>
                  </a:moveTo>
                  <a:lnTo>
                    <a:pt x="2358096" y="0"/>
                  </a:lnTo>
                  <a:lnTo>
                    <a:pt x="2358096" y="2570399"/>
                  </a:lnTo>
                  <a:lnTo>
                    <a:pt x="0" y="2570399"/>
                  </a:lnTo>
                  <a:lnTo>
                    <a:pt x="0" y="0"/>
                  </a:lnTo>
                  <a:close/>
                </a:path>
              </a:pathLst>
            </a:custGeom>
            <a:solidFill>
              <a:schemeClr val="lt1">
                <a:hueOff val="0"/>
                <a:satOff val="0"/>
                <a:lumOff val="0"/>
                <a:alpha val="95000"/>
              </a:schemeClr>
            </a:solidFill>
            <a:ln>
              <a:solidFill>
                <a:srgbClr val="003D5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4" tIns="120904" rIns="120904" bIns="120904" numCol="1" spcCol="1270" anchor="t" anchorCtr="0">
              <a:noAutofit/>
            </a:bodyPr>
            <a:lstStyle/>
            <a:p>
              <a:pPr marL="137160" lvl="1" indent="-137160" algn="l" defTabSz="755650">
                <a:lnSpc>
                  <a:spcPct val="90000"/>
                </a:lnSpc>
                <a:buNone/>
              </a:pPr>
              <a:r>
                <a:rPr lang="en-US" sz="1700" kern="1200" dirty="0"/>
                <a:t>Some virtual visits allowed</a:t>
              </a:r>
            </a:p>
            <a:p>
              <a:pPr marL="137160" lvl="2" indent="-137160" algn="l" defTabSz="755650">
                <a:spcBef>
                  <a:spcPts val="600"/>
                </a:spcBef>
                <a:buChar char="•"/>
              </a:pPr>
              <a:r>
                <a:rPr lang="en-US" sz="1400" kern="1200" dirty="0"/>
                <a:t> Telehealth visits</a:t>
              </a:r>
            </a:p>
            <a:p>
              <a:pPr marL="137160" lvl="2" indent="-137160" algn="l" defTabSz="755650">
                <a:buChar char="•"/>
              </a:pPr>
              <a:r>
                <a:rPr lang="en-US" sz="1400" dirty="0"/>
                <a:t> </a:t>
              </a:r>
              <a:r>
                <a:rPr lang="en-US" sz="1400" kern="1200" dirty="0"/>
                <a:t>Visiting nurse</a:t>
              </a:r>
            </a:p>
            <a:p>
              <a:pPr marL="137160" lvl="2" indent="-137160" algn="l" defTabSz="755650">
                <a:buChar char="•"/>
              </a:pPr>
              <a:r>
                <a:rPr lang="en-US" sz="1400" kern="1200" dirty="0"/>
                <a:t> Visiting phlebotomist</a:t>
              </a:r>
            </a:p>
            <a:p>
              <a:pPr marL="137160" lvl="2" indent="-137160" algn="l" defTabSz="755650">
                <a:buChar char="•"/>
              </a:pPr>
              <a:r>
                <a:rPr lang="en-US" sz="1400" kern="1200" dirty="0"/>
                <a:t> Online or mobile applications</a:t>
              </a:r>
            </a:p>
            <a:p>
              <a:pPr marL="137160" lvl="2" indent="-137160" algn="l" defTabSz="755650">
                <a:buChar char="•"/>
              </a:pPr>
              <a:r>
                <a:rPr lang="en-US" sz="1400" kern="1200" dirty="0"/>
                <a:t> Wearable sensors</a:t>
              </a:r>
            </a:p>
          </p:txBody>
        </p:sp>
        <p:sp>
          <p:nvSpPr>
            <p:cNvPr id="10" name="Freeform 9">
              <a:extLst>
                <a:ext uri="{FF2B5EF4-FFF2-40B4-BE49-F238E27FC236}">
                  <a16:creationId xmlns:a16="http://schemas.microsoft.com/office/drawing/2014/main" id="{6A65DD64-6E7C-C940-8BF4-A6E19C432D4D}"/>
                </a:ext>
              </a:extLst>
            </p:cNvPr>
            <p:cNvSpPr/>
            <p:nvPr/>
          </p:nvSpPr>
          <p:spPr>
            <a:xfrm>
              <a:off x="6996035" y="1072285"/>
              <a:ext cx="731520" cy="441227"/>
            </a:xfrm>
            <a:custGeom>
              <a:avLst/>
              <a:gdLst>
                <a:gd name="connsiteX0" fmla="*/ 0 w 724820"/>
                <a:gd name="connsiteY0" fmla="*/ 88245 h 441227"/>
                <a:gd name="connsiteX1" fmla="*/ 504207 w 724820"/>
                <a:gd name="connsiteY1" fmla="*/ 88245 h 441227"/>
                <a:gd name="connsiteX2" fmla="*/ 504207 w 724820"/>
                <a:gd name="connsiteY2" fmla="*/ 0 h 441227"/>
                <a:gd name="connsiteX3" fmla="*/ 724820 w 724820"/>
                <a:gd name="connsiteY3" fmla="*/ 220614 h 441227"/>
                <a:gd name="connsiteX4" fmla="*/ 504207 w 724820"/>
                <a:gd name="connsiteY4" fmla="*/ 441227 h 441227"/>
                <a:gd name="connsiteX5" fmla="*/ 504207 w 724820"/>
                <a:gd name="connsiteY5" fmla="*/ 352982 h 441227"/>
                <a:gd name="connsiteX6" fmla="*/ 0 w 724820"/>
                <a:gd name="connsiteY6" fmla="*/ 352982 h 441227"/>
                <a:gd name="connsiteX7" fmla="*/ 0 w 724820"/>
                <a:gd name="connsiteY7" fmla="*/ 88245 h 44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820" h="441227">
                  <a:moveTo>
                    <a:pt x="0" y="88245"/>
                  </a:moveTo>
                  <a:lnTo>
                    <a:pt x="504207" y="88245"/>
                  </a:lnTo>
                  <a:lnTo>
                    <a:pt x="504207" y="0"/>
                  </a:lnTo>
                  <a:lnTo>
                    <a:pt x="724820" y="220614"/>
                  </a:lnTo>
                  <a:lnTo>
                    <a:pt x="504207" y="441227"/>
                  </a:lnTo>
                  <a:lnTo>
                    <a:pt x="504207" y="352982"/>
                  </a:lnTo>
                  <a:lnTo>
                    <a:pt x="0" y="352982"/>
                  </a:lnTo>
                  <a:lnTo>
                    <a:pt x="0" y="88245"/>
                  </a:lnTo>
                  <a:close/>
                </a:path>
              </a:pathLst>
            </a:custGeom>
            <a:solidFill>
              <a:srgbClr val="B1C4C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8245" rIns="132368" bIns="88245"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1" name="Rectangle 10">
              <a:extLst>
                <a:ext uri="{FF2B5EF4-FFF2-40B4-BE49-F238E27FC236}">
                  <a16:creationId xmlns:a16="http://schemas.microsoft.com/office/drawing/2014/main" id="{21E3A32A-CCCF-8C4D-AB24-7C1BCA6194F9}"/>
                </a:ext>
              </a:extLst>
            </p:cNvPr>
            <p:cNvSpPr/>
            <p:nvPr/>
          </p:nvSpPr>
          <p:spPr>
            <a:xfrm>
              <a:off x="8021723" y="962442"/>
              <a:ext cx="1828800" cy="914400"/>
            </a:xfrm>
            <a:prstGeom prst="rect">
              <a:avLst/>
            </a:prstGeom>
            <a:solidFill>
              <a:srgbClr val="003D5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120904" rIns="120904" bIns="395227" numCol="1" spcCol="1270" anchor="t" anchorCtr="0">
              <a:noAutofit/>
            </a:bodyPr>
            <a:lstStyle/>
            <a:p>
              <a:pPr marL="0" lvl="0" indent="0" algn="l" defTabSz="755650">
                <a:lnSpc>
                  <a:spcPct val="90000"/>
                </a:lnSpc>
                <a:spcBef>
                  <a:spcPct val="0"/>
                </a:spcBef>
                <a:spcAft>
                  <a:spcPct val="35000"/>
                </a:spcAft>
                <a:buNone/>
              </a:pPr>
              <a:r>
                <a:rPr lang="en-US" kern="1200" dirty="0"/>
                <a:t>Decentralized Clinical Trials</a:t>
              </a:r>
            </a:p>
          </p:txBody>
        </p:sp>
        <p:sp>
          <p:nvSpPr>
            <p:cNvPr id="12" name="Rectangle 11">
              <a:extLst>
                <a:ext uri="{FF2B5EF4-FFF2-40B4-BE49-F238E27FC236}">
                  <a16:creationId xmlns:a16="http://schemas.microsoft.com/office/drawing/2014/main" id="{54A27107-30D0-3442-BFD0-D67397E61453}"/>
                </a:ext>
              </a:extLst>
            </p:cNvPr>
            <p:cNvSpPr/>
            <p:nvPr/>
          </p:nvSpPr>
          <p:spPr>
            <a:xfrm>
              <a:off x="8346605" y="1623356"/>
              <a:ext cx="2743199" cy="1860551"/>
            </a:xfrm>
            <a:prstGeom prst="rect">
              <a:avLst/>
            </a:prstGeom>
            <a:solidFill>
              <a:schemeClr val="lt1">
                <a:hueOff val="0"/>
                <a:satOff val="0"/>
                <a:lumOff val="0"/>
                <a:alpha val="95000"/>
              </a:schemeClr>
            </a:solidFill>
            <a:ln>
              <a:solidFill>
                <a:srgbClr val="003D5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2810" tIns="172810" rIns="172810" bIns="172810" numCol="1" spcCol="1270" anchor="t" anchorCtr="0">
              <a:noAutofit/>
            </a:bodyPr>
            <a:lstStyle/>
            <a:p>
              <a:pPr marL="137160" lvl="0" indent="-137160"/>
              <a:r>
                <a:rPr lang="en-US" dirty="0"/>
                <a:t>Virtual visits only</a:t>
              </a:r>
            </a:p>
            <a:p>
              <a:pPr marL="137160" lvl="0" indent="-137160">
                <a:spcBef>
                  <a:spcPts val="600"/>
                </a:spcBef>
                <a:buFont typeface="Arial" panose="020B0604020202020204" pitchFamily="34" charset="0"/>
                <a:buChar char="•"/>
              </a:pPr>
              <a:r>
                <a:rPr lang="en-US" sz="1400" dirty="0"/>
                <a:t>Use of mobile technologies and telehealth only</a:t>
              </a:r>
            </a:p>
            <a:p>
              <a:pPr marL="137160" indent="-137160">
                <a:buFont typeface="Arial" panose="020B0604020202020204" pitchFamily="34" charset="0"/>
                <a:buChar char="•"/>
              </a:pPr>
              <a:r>
                <a:rPr lang="en-US" sz="1400" dirty="0"/>
                <a:t>Remote and </a:t>
              </a:r>
              <a:r>
                <a:rPr lang="en-US" sz="1400" dirty="0" err="1"/>
                <a:t>eConsent</a:t>
              </a:r>
              <a:r>
                <a:rPr lang="en-US" sz="1400" dirty="0"/>
                <a:t> </a:t>
              </a:r>
            </a:p>
            <a:p>
              <a:pPr marL="137160" indent="-137160">
                <a:buFont typeface="Arial" panose="020B0604020202020204" pitchFamily="34" charset="0"/>
                <a:buChar char="•"/>
              </a:pPr>
              <a:r>
                <a:rPr lang="en-US" sz="1400" dirty="0"/>
                <a:t>Wearable sensors</a:t>
              </a:r>
            </a:p>
            <a:p>
              <a:pPr marL="137160" indent="-137160">
                <a:buFont typeface="Arial" panose="020B0604020202020204" pitchFamily="34" charset="0"/>
                <a:buChar char="•"/>
              </a:pPr>
              <a:r>
                <a:rPr lang="en-US" sz="1400" dirty="0"/>
                <a:t>Online or mobile applications</a:t>
              </a:r>
            </a:p>
            <a:p>
              <a:pPr marL="137160" lvl="1" indent="-137160" algn="l" defTabSz="755650">
                <a:lnSpc>
                  <a:spcPct val="90000"/>
                </a:lnSpc>
              </a:pPr>
              <a:endParaRPr lang="en-US" sz="1700" kern="1200" dirty="0"/>
            </a:p>
          </p:txBody>
        </p:sp>
        <p:sp>
          <p:nvSpPr>
            <p:cNvPr id="13" name="TextBox 12">
              <a:extLst>
                <a:ext uri="{FF2B5EF4-FFF2-40B4-BE49-F238E27FC236}">
                  <a16:creationId xmlns:a16="http://schemas.microsoft.com/office/drawing/2014/main" id="{CDA5F989-951F-EA44-B220-0A38EF1FAFC5}"/>
                </a:ext>
              </a:extLst>
            </p:cNvPr>
            <p:cNvSpPr txBox="1"/>
            <p:nvPr/>
          </p:nvSpPr>
          <p:spPr>
            <a:xfrm>
              <a:off x="726750" y="2313024"/>
              <a:ext cx="1276417" cy="523220"/>
            </a:xfrm>
            <a:prstGeom prst="rect">
              <a:avLst/>
            </a:prstGeom>
            <a:noFill/>
          </p:spPr>
          <p:txBody>
            <a:bodyPr wrap="square" rtlCol="0">
              <a:spAutoFit/>
            </a:bodyPr>
            <a:lstStyle/>
            <a:p>
              <a:r>
                <a:rPr lang="en-US" sz="1400" dirty="0">
                  <a:solidFill>
                    <a:schemeClr val="bg1"/>
                  </a:solidFill>
                </a:rPr>
                <a:t>Functional characteristics</a:t>
              </a:r>
            </a:p>
          </p:txBody>
        </p:sp>
        <p:sp>
          <p:nvSpPr>
            <p:cNvPr id="18" name="TextBox 17">
              <a:extLst>
                <a:ext uri="{FF2B5EF4-FFF2-40B4-BE49-F238E27FC236}">
                  <a16:creationId xmlns:a16="http://schemas.microsoft.com/office/drawing/2014/main" id="{F110A844-DA55-874C-85B4-F847F2E8365F}"/>
                </a:ext>
              </a:extLst>
            </p:cNvPr>
            <p:cNvSpPr txBox="1"/>
            <p:nvPr/>
          </p:nvSpPr>
          <p:spPr>
            <a:xfrm>
              <a:off x="726750" y="4345024"/>
              <a:ext cx="1276417" cy="523220"/>
            </a:xfrm>
            <a:prstGeom prst="rect">
              <a:avLst/>
            </a:prstGeom>
            <a:noFill/>
          </p:spPr>
          <p:txBody>
            <a:bodyPr wrap="square" rtlCol="0">
              <a:spAutoFit/>
            </a:bodyPr>
            <a:lstStyle/>
            <a:p>
              <a:r>
                <a:rPr lang="en-US" sz="1400" dirty="0">
                  <a:solidFill>
                    <a:schemeClr val="bg1"/>
                  </a:solidFill>
                </a:rPr>
                <a:t>Operational characteristics</a:t>
              </a:r>
            </a:p>
          </p:txBody>
        </p:sp>
        <p:sp>
          <p:nvSpPr>
            <p:cNvPr id="19" name="Rectangle 18">
              <a:extLst>
                <a:ext uri="{FF2B5EF4-FFF2-40B4-BE49-F238E27FC236}">
                  <a16:creationId xmlns:a16="http://schemas.microsoft.com/office/drawing/2014/main" id="{DAC3721A-2F58-DA43-9895-AE16E57F6D2A}"/>
                </a:ext>
              </a:extLst>
            </p:cNvPr>
            <p:cNvSpPr/>
            <p:nvPr/>
          </p:nvSpPr>
          <p:spPr>
            <a:xfrm>
              <a:off x="2105968" y="3602342"/>
              <a:ext cx="2743200" cy="2649867"/>
            </a:xfrm>
            <a:prstGeom prst="rect">
              <a:avLst/>
            </a:prstGeom>
            <a:solidFill>
              <a:schemeClr val="lt1">
                <a:hueOff val="0"/>
                <a:satOff val="0"/>
                <a:lumOff val="0"/>
                <a:alpha val="95000"/>
              </a:schemeClr>
            </a:solidFill>
            <a:ln>
              <a:solidFill>
                <a:srgbClr val="003D5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3736" tIns="172810" rIns="172810" bIns="172810" numCol="1" spcCol="1270" anchor="t" anchorCtr="0">
              <a:noAutofit/>
            </a:bodyPr>
            <a:lstStyle/>
            <a:p>
              <a:pPr marL="137160" lvl="0" indent="-137160"/>
              <a:r>
                <a:rPr lang="en-US" dirty="0"/>
                <a:t>On-site data capture</a:t>
              </a:r>
            </a:p>
            <a:p>
              <a:pPr marL="137160" lvl="0" indent="-137160">
                <a:spcBef>
                  <a:spcPts val="600"/>
                </a:spcBef>
                <a:buFont typeface="Arial" panose="020B0604020202020204" pitchFamily="34" charset="0"/>
                <a:buChar char="•"/>
              </a:pPr>
              <a:r>
                <a:rPr lang="en-US" sz="1400" dirty="0"/>
                <a:t>In-person data capture</a:t>
              </a:r>
            </a:p>
            <a:p>
              <a:pPr marL="137160" lvl="0" indent="-137160">
                <a:buFont typeface="Arial" panose="020B0604020202020204" pitchFamily="34" charset="0"/>
                <a:buChar char="•"/>
              </a:pPr>
              <a:r>
                <a:rPr lang="en-US" sz="1400" dirty="0"/>
                <a:t>In-person instruction and oversight</a:t>
              </a:r>
            </a:p>
            <a:p>
              <a:pPr marL="137160" lvl="0" indent="-137160">
                <a:buFont typeface="Arial" panose="020B0604020202020204" pitchFamily="34" charset="0"/>
                <a:buChar char="•"/>
              </a:pPr>
              <a:r>
                <a:rPr lang="en-US" sz="1400" dirty="0"/>
                <a:t>Appointment flexibility </a:t>
              </a:r>
            </a:p>
            <a:p>
              <a:pPr marL="137160" lvl="0" indent="-137160">
                <a:buFont typeface="Arial" panose="020B0604020202020204" pitchFamily="34" charset="0"/>
                <a:buChar char="•"/>
              </a:pPr>
              <a:r>
                <a:rPr lang="en-US" sz="1400" dirty="0"/>
                <a:t>Extended hours</a:t>
              </a:r>
            </a:p>
            <a:p>
              <a:pPr marL="137160" lvl="0" indent="-137160">
                <a:buFont typeface="Arial" panose="020B0604020202020204" pitchFamily="34" charset="0"/>
                <a:buChar char="•"/>
              </a:pPr>
              <a:r>
                <a:rPr lang="en-US" sz="1400" dirty="0"/>
                <a:t>Availability of elder &amp; childcare</a:t>
              </a:r>
            </a:p>
            <a:p>
              <a:pPr marL="137160" lvl="0" indent="-137160">
                <a:buFont typeface="Arial" panose="020B0604020202020204" pitchFamily="34" charset="0"/>
                <a:buChar char="•"/>
              </a:pPr>
              <a:r>
                <a:rPr lang="en-US" sz="1400" dirty="0"/>
                <a:t>Reimbursement for expenses</a:t>
              </a:r>
            </a:p>
            <a:p>
              <a:pPr marL="137160" lvl="0" indent="-137160">
                <a:buFont typeface="Arial" panose="020B0604020202020204" pitchFamily="34" charset="0"/>
                <a:buChar char="•"/>
              </a:pPr>
              <a:r>
                <a:rPr lang="en-US" sz="1400" dirty="0"/>
                <a:t>Transportation arrangements</a:t>
              </a:r>
            </a:p>
            <a:p>
              <a:pPr marL="137160" lvl="0" indent="-137160">
                <a:buFont typeface="Arial" panose="020B0604020202020204" pitchFamily="34" charset="0"/>
                <a:buChar char="•"/>
              </a:pPr>
              <a:r>
                <a:rPr lang="en-US" sz="1400" dirty="0"/>
                <a:t>Data privacy and security</a:t>
              </a:r>
            </a:p>
            <a:p>
              <a:pPr marL="137160" lvl="0" indent="-137160">
                <a:buFont typeface="Arial" panose="020B0604020202020204" pitchFamily="34" charset="0"/>
                <a:buChar char="•"/>
              </a:pPr>
              <a:endParaRPr lang="en-US" sz="1400" dirty="0"/>
            </a:p>
          </p:txBody>
        </p:sp>
        <p:sp>
          <p:nvSpPr>
            <p:cNvPr id="20" name="Rectangle 19">
              <a:extLst>
                <a:ext uri="{FF2B5EF4-FFF2-40B4-BE49-F238E27FC236}">
                  <a16:creationId xmlns:a16="http://schemas.microsoft.com/office/drawing/2014/main" id="{2ECEADC0-DAAC-B94E-BC19-B25777CD2BFE}"/>
                </a:ext>
              </a:extLst>
            </p:cNvPr>
            <p:cNvSpPr/>
            <p:nvPr/>
          </p:nvSpPr>
          <p:spPr>
            <a:xfrm>
              <a:off x="5167869" y="3602343"/>
              <a:ext cx="2743200" cy="2649865"/>
            </a:xfrm>
            <a:prstGeom prst="rect">
              <a:avLst/>
            </a:prstGeom>
            <a:solidFill>
              <a:schemeClr val="lt1">
                <a:hueOff val="0"/>
                <a:satOff val="0"/>
                <a:lumOff val="0"/>
                <a:alpha val="95000"/>
              </a:schemeClr>
            </a:solidFill>
            <a:ln>
              <a:solidFill>
                <a:srgbClr val="003D5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3736" tIns="172810" rIns="172810" bIns="172810" numCol="1" spcCol="1270" anchor="t" anchorCtr="0">
              <a:noAutofit/>
            </a:bodyPr>
            <a:lstStyle/>
            <a:p>
              <a:pPr marL="137160" lvl="0" indent="-137160">
                <a:lnSpc>
                  <a:spcPct val="90000"/>
                </a:lnSpc>
              </a:pPr>
              <a:r>
                <a:rPr lang="en-US" dirty="0"/>
                <a:t>Both on-site and remote data capture</a:t>
              </a:r>
            </a:p>
            <a:p>
              <a:pPr marL="137160" lvl="0" indent="-137160">
                <a:buFont typeface="Arial" panose="020B0604020202020204" pitchFamily="34" charset="0"/>
                <a:buChar char="•"/>
              </a:pPr>
              <a:r>
                <a:rPr lang="en-US" sz="1400" dirty="0"/>
                <a:t>On site </a:t>
              </a:r>
              <a:r>
                <a:rPr lang="en-US" sz="1400"/>
                <a:t>data capture</a:t>
              </a:r>
              <a:endParaRPr lang="en-US" sz="1400" dirty="0"/>
            </a:p>
            <a:p>
              <a:pPr marL="137160" lvl="0" indent="-137160">
                <a:buFont typeface="Arial" panose="020B0604020202020204" pitchFamily="34" charset="0"/>
                <a:buChar char="•"/>
              </a:pPr>
              <a:r>
                <a:rPr lang="en-US" sz="1400" dirty="0"/>
                <a:t>Participant convenience</a:t>
              </a:r>
            </a:p>
            <a:p>
              <a:pPr marL="137160" lvl="0" indent="-137160">
                <a:buFont typeface="Arial" panose="020B0604020202020204" pitchFamily="34" charset="0"/>
                <a:buChar char="•"/>
              </a:pPr>
              <a:r>
                <a:rPr lang="en-US" sz="1400" dirty="0"/>
                <a:t>Time and burden reduction</a:t>
              </a:r>
            </a:p>
            <a:p>
              <a:pPr marL="137160" lvl="0" indent="-137160">
                <a:buFont typeface="Arial" panose="020B0604020202020204" pitchFamily="34" charset="0"/>
                <a:buChar char="•"/>
              </a:pPr>
              <a:r>
                <a:rPr lang="en-US" sz="1400" dirty="0"/>
                <a:t>Equity to access</a:t>
              </a:r>
            </a:p>
            <a:p>
              <a:pPr marL="137160" lvl="0" indent="-137160">
                <a:buFont typeface="Arial" panose="020B0604020202020204" pitchFamily="34" charset="0"/>
                <a:buChar char="•"/>
              </a:pPr>
              <a:r>
                <a:rPr lang="en-US" sz="1400" dirty="0"/>
                <a:t>Data accuracy, data integrity</a:t>
              </a:r>
            </a:p>
            <a:p>
              <a:pPr marL="137160" lvl="0" indent="-137160">
                <a:buFont typeface="Arial" panose="020B0604020202020204" pitchFamily="34" charset="0"/>
                <a:buChar char="•"/>
              </a:pPr>
              <a:r>
                <a:rPr lang="en-US" sz="1400" dirty="0"/>
                <a:t>Data privacy and security</a:t>
              </a:r>
            </a:p>
            <a:p>
              <a:pPr marL="137160" lvl="0" indent="-137160">
                <a:buFont typeface="Arial" panose="020B0604020202020204" pitchFamily="34" charset="0"/>
                <a:buChar char="•"/>
              </a:pPr>
              <a:endParaRPr lang="en-US" sz="1400" dirty="0"/>
            </a:p>
          </p:txBody>
        </p:sp>
        <p:sp>
          <p:nvSpPr>
            <p:cNvPr id="21" name="Rectangle 20">
              <a:extLst>
                <a:ext uri="{FF2B5EF4-FFF2-40B4-BE49-F238E27FC236}">
                  <a16:creationId xmlns:a16="http://schemas.microsoft.com/office/drawing/2014/main" id="{79E73767-42BE-4A42-B770-6908E67D1EC2}"/>
                </a:ext>
              </a:extLst>
            </p:cNvPr>
            <p:cNvSpPr/>
            <p:nvPr/>
          </p:nvSpPr>
          <p:spPr>
            <a:xfrm>
              <a:off x="8346605" y="3602344"/>
              <a:ext cx="2743200" cy="2649864"/>
            </a:xfrm>
            <a:prstGeom prst="rect">
              <a:avLst/>
            </a:prstGeom>
            <a:solidFill>
              <a:schemeClr val="lt1">
                <a:hueOff val="0"/>
                <a:satOff val="0"/>
                <a:lumOff val="0"/>
                <a:alpha val="95000"/>
              </a:schemeClr>
            </a:solidFill>
            <a:ln>
              <a:solidFill>
                <a:srgbClr val="003D5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3736" tIns="172810" rIns="172810" bIns="172810" numCol="1" spcCol="1270" anchor="t" anchorCtr="0">
              <a:noAutofit/>
            </a:bodyPr>
            <a:lstStyle/>
            <a:p>
              <a:pPr marL="137160" lvl="0" indent="-137160">
                <a:spcAft>
                  <a:spcPts val="600"/>
                </a:spcAft>
              </a:pPr>
              <a:r>
                <a:rPr lang="en-US" dirty="0"/>
                <a:t>Remote data capture</a:t>
              </a:r>
            </a:p>
            <a:p>
              <a:pPr marL="137160" lvl="0" indent="-137160">
                <a:buFont typeface="Arial" panose="020B0604020202020204" pitchFamily="34" charset="0"/>
                <a:buChar char="•"/>
              </a:pPr>
              <a:r>
                <a:rPr lang="en-US" sz="1400" dirty="0"/>
                <a:t>Direct-to-patient supply and delivery</a:t>
              </a:r>
            </a:p>
            <a:p>
              <a:pPr marL="137160" indent="-137160">
                <a:buFont typeface="Arial" panose="020B0604020202020204" pitchFamily="34" charset="0"/>
                <a:buChar char="•"/>
              </a:pPr>
              <a:r>
                <a:rPr lang="en-US" sz="1400" dirty="0"/>
                <a:t>Logistical flexibilities</a:t>
              </a:r>
            </a:p>
            <a:p>
              <a:pPr marL="137160" indent="-137160">
                <a:buFont typeface="Arial" panose="020B0604020202020204" pitchFamily="34" charset="0"/>
                <a:buChar char="•"/>
              </a:pPr>
              <a:r>
                <a:rPr lang="en-US" sz="1400" dirty="0"/>
                <a:t>Convenience</a:t>
              </a:r>
            </a:p>
            <a:p>
              <a:pPr marL="137160" lvl="0" indent="-137160">
                <a:buFont typeface="Arial" panose="020B0604020202020204" pitchFamily="34" charset="0"/>
                <a:buChar char="•"/>
              </a:pPr>
              <a:r>
                <a:rPr lang="en-US" sz="1400" dirty="0"/>
                <a:t>Technological requirements</a:t>
              </a:r>
            </a:p>
            <a:p>
              <a:pPr marL="137160" lvl="0" indent="-137160">
                <a:buFont typeface="Arial" panose="020B0604020202020204" pitchFamily="34" charset="0"/>
                <a:buChar char="•"/>
              </a:pPr>
              <a:r>
                <a:rPr lang="en-US" sz="1400" dirty="0"/>
                <a:t>Data accuracy, data integrity</a:t>
              </a:r>
            </a:p>
            <a:p>
              <a:pPr marL="137160" lvl="0" indent="-137160">
                <a:buFont typeface="Arial" panose="020B0604020202020204" pitchFamily="34" charset="0"/>
                <a:buChar char="•"/>
              </a:pPr>
              <a:r>
                <a:rPr lang="en-US" sz="1400" dirty="0"/>
                <a:t>Data privacy and security</a:t>
              </a:r>
            </a:p>
            <a:p>
              <a:pPr lvl="0"/>
              <a:endParaRPr lang="en-US" sz="1400" dirty="0"/>
            </a:p>
          </p:txBody>
        </p:sp>
      </p:grpSp>
      <p:sp>
        <p:nvSpPr>
          <p:cNvPr id="23" name="Title 6">
            <a:extLst>
              <a:ext uri="{FF2B5EF4-FFF2-40B4-BE49-F238E27FC236}">
                <a16:creationId xmlns:a16="http://schemas.microsoft.com/office/drawing/2014/main" id="{334165C2-42F3-9049-ABCF-E85466B78340}"/>
              </a:ext>
            </a:extLst>
          </p:cNvPr>
          <p:cNvSpPr txBox="1">
            <a:spLocks/>
          </p:cNvSpPr>
          <p:nvPr/>
        </p:nvSpPr>
        <p:spPr>
          <a:xfrm>
            <a:off x="600609" y="-1271"/>
            <a:ext cx="10049435" cy="849170"/>
          </a:xfrm>
          <a:prstGeom prst="rect">
            <a:avLst/>
          </a:prstGeom>
        </p:spPr>
        <p:txBody>
          <a:bodyPr anchor="b"/>
          <a:lstStyle>
            <a:lvl1pPr algn="l" defTabSz="914400" rtl="0" eaLnBrk="1" latinLnBrk="0" hangingPunct="1">
              <a:lnSpc>
                <a:spcPct val="90000"/>
              </a:lnSpc>
              <a:spcBef>
                <a:spcPct val="0"/>
              </a:spcBef>
              <a:buNone/>
              <a:defRPr sz="2800" b="0" i="0" kern="1200">
                <a:solidFill>
                  <a:schemeClr val="bg1"/>
                </a:solidFill>
                <a:latin typeface="Myriad Pro Light" panose="020B0503030403020204" pitchFamily="34" charset="0"/>
                <a:ea typeface="+mj-ea"/>
                <a:cs typeface="+mj-cs"/>
              </a:defRPr>
            </a:lvl1pPr>
          </a:lstStyle>
          <a:p>
            <a:r>
              <a:rPr lang="en-US"/>
              <a:t>Characteristics of traditional and innovative clinical trials </a:t>
            </a:r>
            <a:endParaRPr lang="en-US" dirty="0"/>
          </a:p>
        </p:txBody>
      </p:sp>
      <p:sp>
        <p:nvSpPr>
          <p:cNvPr id="24" name="Date Placeholder 2">
            <a:extLst>
              <a:ext uri="{FF2B5EF4-FFF2-40B4-BE49-F238E27FC236}">
                <a16:creationId xmlns:a16="http://schemas.microsoft.com/office/drawing/2014/main" id="{6AA9D188-085B-FB40-90AE-5B8093FA75B2}"/>
              </a:ext>
            </a:extLst>
          </p:cNvPr>
          <p:cNvSpPr>
            <a:spLocks noGrp="1"/>
          </p:cNvSpPr>
          <p:nvPr>
            <p:ph type="dt" sz="half" idx="4294967295"/>
          </p:nvPr>
        </p:nvSpPr>
        <p:spPr>
          <a:xfrm>
            <a:off x="563897" y="6428539"/>
            <a:ext cx="1970756" cy="365125"/>
          </a:xfrm>
          <a:prstGeom prst="rect">
            <a:avLst/>
          </a:prstGeom>
        </p:spPr>
        <p:txBody>
          <a:bodyPr/>
          <a:lstStyle/>
          <a:p>
            <a:fld id="{B654B7EF-6318-5546-9DE4-711F25617FF7}" type="datetime3">
              <a:rPr lang="en-US" smtClean="0"/>
              <a:t>7 September 2021</a:t>
            </a:fld>
            <a:endParaRPr lang="en-US"/>
          </a:p>
        </p:txBody>
      </p:sp>
    </p:spTree>
    <p:extLst>
      <p:ext uri="{BB962C8B-B14F-4D97-AF65-F5344CB8AC3E}">
        <p14:creationId xmlns:p14="http://schemas.microsoft.com/office/powerpoint/2010/main" val="316763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3B51BD-02DF-3C48-AA33-FF16F2C6ABF1}"/>
              </a:ext>
            </a:extLst>
          </p:cNvPr>
          <p:cNvSpPr>
            <a:spLocks noGrp="1"/>
          </p:cNvSpPr>
          <p:nvPr>
            <p:ph type="sldNum" sz="quarter" idx="12"/>
          </p:nvPr>
        </p:nvSpPr>
        <p:spPr/>
        <p:txBody>
          <a:bodyPr/>
          <a:lstStyle/>
          <a:p>
            <a:fld id="{9613E06C-BF75-C64F-BB3A-625D3BF6ECBE}" type="slidenum">
              <a:rPr lang="en-US" smtClean="0"/>
              <a:t>33</a:t>
            </a:fld>
            <a:endParaRPr lang="en-US" dirty="0"/>
          </a:p>
        </p:txBody>
      </p:sp>
      <p:grpSp>
        <p:nvGrpSpPr>
          <p:cNvPr id="6" name="Group 5">
            <a:extLst>
              <a:ext uri="{FF2B5EF4-FFF2-40B4-BE49-F238E27FC236}">
                <a16:creationId xmlns:a16="http://schemas.microsoft.com/office/drawing/2014/main" id="{F25D4640-0450-B94C-B808-54E436F05342}"/>
              </a:ext>
            </a:extLst>
          </p:cNvPr>
          <p:cNvGrpSpPr/>
          <p:nvPr/>
        </p:nvGrpSpPr>
        <p:grpSpPr>
          <a:xfrm>
            <a:off x="7865270" y="1533641"/>
            <a:ext cx="2715051" cy="3517361"/>
            <a:chOff x="8564054" y="1890489"/>
            <a:chExt cx="2715051" cy="3517361"/>
          </a:xfrm>
        </p:grpSpPr>
        <p:sp>
          <p:nvSpPr>
            <p:cNvPr id="21" name="Rectangle 20">
              <a:extLst>
                <a:ext uri="{FF2B5EF4-FFF2-40B4-BE49-F238E27FC236}">
                  <a16:creationId xmlns:a16="http://schemas.microsoft.com/office/drawing/2014/main" id="{ABB704C3-AA4B-324A-93A2-176DE547714F}"/>
                </a:ext>
              </a:extLst>
            </p:cNvPr>
            <p:cNvSpPr/>
            <p:nvPr/>
          </p:nvSpPr>
          <p:spPr>
            <a:xfrm>
              <a:off x="9386939" y="3333659"/>
              <a:ext cx="339499" cy="418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3BDAC4C-FB36-714D-AEAB-275919FF711E}"/>
                </a:ext>
              </a:extLst>
            </p:cNvPr>
            <p:cNvSpPr/>
            <p:nvPr/>
          </p:nvSpPr>
          <p:spPr>
            <a:xfrm>
              <a:off x="9744570" y="3202136"/>
              <a:ext cx="1135053" cy="665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AEB36970-31CC-D744-AF37-AB8CFDCBF54E}"/>
                </a:ext>
              </a:extLst>
            </p:cNvPr>
            <p:cNvCxnSpPr>
              <a:cxnSpLocks/>
            </p:cNvCxnSpPr>
            <p:nvPr/>
          </p:nvCxnSpPr>
          <p:spPr>
            <a:xfrm>
              <a:off x="9348947" y="3747808"/>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DBE69B0-877F-5C44-8F2F-DF37103F452E}"/>
                </a:ext>
              </a:extLst>
            </p:cNvPr>
            <p:cNvCxnSpPr>
              <a:cxnSpLocks/>
            </p:cNvCxnSpPr>
            <p:nvPr/>
          </p:nvCxnSpPr>
          <p:spPr>
            <a:xfrm>
              <a:off x="9930121" y="3747808"/>
              <a:ext cx="0" cy="279610"/>
            </a:xfrm>
            <a:prstGeom prst="line">
              <a:avLst/>
            </a:prstGeom>
            <a:ln w="12700">
              <a:solidFill>
                <a:srgbClr val="18395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1B8634-162F-C740-B568-20FB9F81E53D}"/>
                </a:ext>
              </a:extLst>
            </p:cNvPr>
            <p:cNvCxnSpPr>
              <a:cxnSpLocks/>
            </p:cNvCxnSpPr>
            <p:nvPr/>
          </p:nvCxnSpPr>
          <p:spPr>
            <a:xfrm>
              <a:off x="9098616" y="4144488"/>
              <a:ext cx="1645929" cy="0"/>
            </a:xfrm>
            <a:prstGeom prst="line">
              <a:avLst/>
            </a:prstGeom>
            <a:ln w="31750">
              <a:solidFill>
                <a:srgbClr val="801E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DBD7FF2-6F9B-A741-ADF9-FCE9AF2DA262}"/>
                </a:ext>
              </a:extLst>
            </p:cNvPr>
            <p:cNvSpPr/>
            <p:nvPr/>
          </p:nvSpPr>
          <p:spPr>
            <a:xfrm>
              <a:off x="9250025" y="4018736"/>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FAA869D0-B736-2B45-BB4E-1A9B59A9804F}"/>
                </a:ext>
              </a:extLst>
            </p:cNvPr>
            <p:cNvSpPr/>
            <p:nvPr/>
          </p:nvSpPr>
          <p:spPr>
            <a:xfrm>
              <a:off x="9831200" y="4018736"/>
              <a:ext cx="197845" cy="231402"/>
            </a:xfrm>
            <a:prstGeom prst="rect">
              <a:avLst/>
            </a:prstGeom>
            <a:solidFill>
              <a:srgbClr val="003D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B9896BB-2978-8041-A765-96191A6992FA}"/>
                </a:ext>
              </a:extLst>
            </p:cNvPr>
            <p:cNvSpPr txBox="1"/>
            <p:nvPr/>
          </p:nvSpPr>
          <p:spPr>
            <a:xfrm>
              <a:off x="9123437" y="3237092"/>
              <a:ext cx="542712" cy="526180"/>
            </a:xfrm>
            <a:prstGeom prst="rect">
              <a:avLst/>
            </a:prstGeom>
            <a:noFill/>
          </p:spPr>
          <p:txBody>
            <a:bodyPr wrap="square" rtlCol="0">
              <a:spAutoFit/>
            </a:bodyPr>
            <a:lstStyle/>
            <a:p>
              <a:r>
                <a:rPr lang="en-US" sz="1200" dirty="0">
                  <a:solidFill>
                    <a:srgbClr val="0F3C55"/>
                  </a:solidFill>
                </a:rPr>
                <a:t>Data</a:t>
              </a:r>
            </a:p>
            <a:p>
              <a:r>
                <a:rPr lang="en-US" sz="1200" dirty="0">
                  <a:solidFill>
                    <a:srgbClr val="0F3C55"/>
                  </a:solidFill>
                </a:rPr>
                <a:t>Lock</a:t>
              </a:r>
            </a:p>
          </p:txBody>
        </p:sp>
        <p:sp>
          <p:nvSpPr>
            <p:cNvPr id="64" name="TextBox 63">
              <a:extLst>
                <a:ext uri="{FF2B5EF4-FFF2-40B4-BE49-F238E27FC236}">
                  <a16:creationId xmlns:a16="http://schemas.microsoft.com/office/drawing/2014/main" id="{D8C01977-47E5-EF47-A8CC-5986A2F50A8C}"/>
                </a:ext>
              </a:extLst>
            </p:cNvPr>
            <p:cNvSpPr txBox="1"/>
            <p:nvPr/>
          </p:nvSpPr>
          <p:spPr>
            <a:xfrm>
              <a:off x="9606336" y="3026620"/>
              <a:ext cx="1377242" cy="736651"/>
            </a:xfrm>
            <a:prstGeom prst="rect">
              <a:avLst/>
            </a:prstGeom>
            <a:noFill/>
          </p:spPr>
          <p:txBody>
            <a:bodyPr wrap="square" rtlCol="0">
              <a:spAutoFit/>
            </a:bodyPr>
            <a:lstStyle/>
            <a:p>
              <a:r>
                <a:rPr lang="en-US" sz="1200" dirty="0">
                  <a:solidFill>
                    <a:srgbClr val="0F3C55"/>
                  </a:solidFill>
                </a:rPr>
                <a:t>Data Analysis Complete and Reporting</a:t>
              </a:r>
            </a:p>
          </p:txBody>
        </p:sp>
        <p:sp>
          <p:nvSpPr>
            <p:cNvPr id="70" name="Rectangle 69">
              <a:extLst>
                <a:ext uri="{FF2B5EF4-FFF2-40B4-BE49-F238E27FC236}">
                  <a16:creationId xmlns:a16="http://schemas.microsoft.com/office/drawing/2014/main" id="{BF6F94BD-D8E2-CB4D-AEC8-3E56FF603691}"/>
                </a:ext>
              </a:extLst>
            </p:cNvPr>
            <p:cNvSpPr/>
            <p:nvPr/>
          </p:nvSpPr>
          <p:spPr>
            <a:xfrm>
              <a:off x="9098616" y="2615999"/>
              <a:ext cx="1645928" cy="2791851"/>
            </a:xfrm>
            <a:prstGeom prst="rect">
              <a:avLst/>
            </a:prstGeom>
            <a:noFill/>
            <a:ln>
              <a:solidFill>
                <a:srgbClr val="B2C1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85000"/>
                    <a:lumOff val="15000"/>
                  </a:schemeClr>
                </a:solidFill>
              </a:endParaRPr>
            </a:p>
          </p:txBody>
        </p:sp>
        <p:sp>
          <p:nvSpPr>
            <p:cNvPr id="83" name="TextBox 82">
              <a:extLst>
                <a:ext uri="{FF2B5EF4-FFF2-40B4-BE49-F238E27FC236}">
                  <a16:creationId xmlns:a16="http://schemas.microsoft.com/office/drawing/2014/main" id="{67E8A2C9-97C6-3641-8A4E-8CFE0A30C322}"/>
                </a:ext>
              </a:extLst>
            </p:cNvPr>
            <p:cNvSpPr txBox="1">
              <a:spLocks noChangeArrowheads="1"/>
            </p:cNvSpPr>
            <p:nvPr/>
          </p:nvSpPr>
          <p:spPr bwMode="auto">
            <a:xfrm>
              <a:off x="8564054" y="1890489"/>
              <a:ext cx="2715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buClrTx/>
                <a:buFont typeface="Arial" panose="020B0604020202020204" pitchFamily="34" charset="0"/>
                <a:buNone/>
              </a:pPr>
              <a:r>
                <a:rPr lang="en-US" altLang="en-US" sz="2000" dirty="0">
                  <a:solidFill>
                    <a:srgbClr val="000000"/>
                  </a:solidFill>
                </a:rPr>
                <a:t>End of Study, Data Analysis, and Reporting</a:t>
              </a:r>
            </a:p>
          </p:txBody>
        </p:sp>
      </p:grpSp>
      <p:sp>
        <p:nvSpPr>
          <p:cNvPr id="67" name="Title 3">
            <a:extLst>
              <a:ext uri="{FF2B5EF4-FFF2-40B4-BE49-F238E27FC236}">
                <a16:creationId xmlns:a16="http://schemas.microsoft.com/office/drawing/2014/main" id="{F87A869E-DB31-6F42-B869-923544E6360E}"/>
              </a:ext>
            </a:extLst>
          </p:cNvPr>
          <p:cNvSpPr txBox="1">
            <a:spLocks/>
          </p:cNvSpPr>
          <p:nvPr/>
        </p:nvSpPr>
        <p:spPr bwMode="auto">
          <a:xfrm>
            <a:off x="654908" y="0"/>
            <a:ext cx="9925413" cy="97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 typeface="Arial" panose="020B0604020202020204" pitchFamily="34" charset="0"/>
              <a:buNone/>
            </a:pPr>
            <a:r>
              <a:rPr lang="en-US" altLang="en-US" dirty="0">
                <a:solidFill>
                  <a:srgbClr val="FFFFFF"/>
                </a:solidFill>
                <a:latin typeface="Myriad Pro Light" panose="020B0403030403020204" pitchFamily="34" charset="0"/>
                <a:cs typeface="Calibri" panose="020F0502020204030204" pitchFamily="34" charset="0"/>
              </a:rPr>
              <a:t>What can we do to alleviate burden and plan for inclusion?</a:t>
            </a:r>
          </a:p>
        </p:txBody>
      </p:sp>
      <p:sp>
        <p:nvSpPr>
          <p:cNvPr id="68" name="TextBox 67">
            <a:extLst>
              <a:ext uri="{FF2B5EF4-FFF2-40B4-BE49-F238E27FC236}">
                <a16:creationId xmlns:a16="http://schemas.microsoft.com/office/drawing/2014/main" id="{BB2C2F68-3E88-4A4F-93DE-7A66163DD783}"/>
              </a:ext>
            </a:extLst>
          </p:cNvPr>
          <p:cNvSpPr txBox="1">
            <a:spLocks noChangeArrowheads="1"/>
          </p:cNvSpPr>
          <p:nvPr/>
        </p:nvSpPr>
        <p:spPr bwMode="auto">
          <a:xfrm>
            <a:off x="2413280" y="2259151"/>
            <a:ext cx="4982132" cy="3785652"/>
          </a:xfrm>
          <a:prstGeom prst="rect">
            <a:avLst/>
          </a:prstGeom>
          <a:solidFill>
            <a:schemeClr val="bg1"/>
          </a:solidFill>
          <a:ln>
            <a:noFill/>
          </a:ln>
        </p:spPr>
        <p:txBody>
          <a:bodyPr wrap="square">
            <a:spAutoFit/>
          </a:bodyPr>
          <a:lstStyle>
            <a:lvl1pPr defTabSz="455613">
              <a:spcBef>
                <a:spcPct val="20000"/>
              </a:spcBef>
              <a:buClr>
                <a:srgbClr val="A80532"/>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9pPr>
          </a:lstStyle>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Standardize results reporting</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Post-trial access to medicines</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Clarity around end-of-study expectations and communications</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Return of results to participants, the community, and the public, in health literate, culturally sensitive, and linguistically appropriate communications</a:t>
            </a:r>
          </a:p>
          <a:p>
            <a:pPr marL="285750" indent="-285750">
              <a:spcBef>
                <a:spcPct val="0"/>
              </a:spcBef>
              <a:buClrTx/>
            </a:pPr>
            <a:r>
              <a:rPr lang="en-US" altLang="en-US" sz="2000" dirty="0">
                <a:solidFill>
                  <a:srgbClr val="000000"/>
                </a:solidFill>
                <a:latin typeface="Myriad Pro" panose="020B0503030403020204" pitchFamily="34" charset="0"/>
                <a:cs typeface="Calibri" panose="020F0502020204030204" pitchFamily="34" charset="0"/>
              </a:rPr>
              <a:t>Implementation assistance if possible</a:t>
            </a:r>
          </a:p>
          <a:p>
            <a:pPr>
              <a:spcBef>
                <a:spcPct val="0"/>
              </a:spcBef>
              <a:buClrTx/>
              <a:buNone/>
            </a:pPr>
            <a:endParaRPr lang="en-US" altLang="en-US" sz="2000" dirty="0">
              <a:solidFill>
                <a:srgbClr val="000000"/>
              </a:solidFill>
              <a:latin typeface="Myriad Pro" panose="020B0503030403020204" pitchFamily="34" charset="0"/>
              <a:cs typeface="Calibri" panose="020F0502020204030204" pitchFamily="34" charset="0"/>
            </a:endParaRPr>
          </a:p>
          <a:p>
            <a:pPr marL="285750" indent="-285750">
              <a:spcBef>
                <a:spcPct val="0"/>
              </a:spcBef>
              <a:buClrTx/>
            </a:pPr>
            <a:endParaRPr lang="en-US" altLang="en-US" sz="2000" dirty="0">
              <a:solidFill>
                <a:srgbClr val="000000"/>
              </a:solidFill>
              <a:latin typeface="Myriad Pro" panose="020B0503030403020204" pitchFamily="34" charset="0"/>
              <a:cs typeface="Calibri" panose="020F0502020204030204" pitchFamily="34" charset="0"/>
            </a:endParaRPr>
          </a:p>
          <a:p>
            <a:pPr marL="285750" indent="-285750">
              <a:spcBef>
                <a:spcPct val="0"/>
              </a:spcBef>
              <a:buClrTx/>
            </a:pPr>
            <a:endParaRPr lang="en-US" altLang="en-US" sz="2000" dirty="0">
              <a:solidFill>
                <a:srgbClr val="000000"/>
              </a:solidFill>
              <a:latin typeface="Myriad Pro" panose="020B050303040302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091667CA-0802-E345-9F9F-93A543FA7B56}"/>
              </a:ext>
            </a:extLst>
          </p:cNvPr>
          <p:cNvCxnSpPr>
            <a:cxnSpLocks/>
          </p:cNvCxnSpPr>
          <p:nvPr/>
        </p:nvCxnSpPr>
        <p:spPr>
          <a:xfrm>
            <a:off x="7956957" y="3787640"/>
            <a:ext cx="353859" cy="0"/>
          </a:xfrm>
          <a:prstGeom prst="line">
            <a:avLst/>
          </a:prstGeom>
          <a:ln w="31750">
            <a:solidFill>
              <a:srgbClr val="801E5A"/>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2" name="Footer Placeholder 4">
            <a:extLst>
              <a:ext uri="{FF2B5EF4-FFF2-40B4-BE49-F238E27FC236}">
                <a16:creationId xmlns:a16="http://schemas.microsoft.com/office/drawing/2014/main" id="{939AAE02-C47F-174D-9CC1-C4195B47C3F1}"/>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
        <p:nvSpPr>
          <p:cNvPr id="26" name="Rectangle 25">
            <a:extLst>
              <a:ext uri="{FF2B5EF4-FFF2-40B4-BE49-F238E27FC236}">
                <a16:creationId xmlns:a16="http://schemas.microsoft.com/office/drawing/2014/main" id="{204C0B92-5500-8244-A71D-E0663B35FA69}"/>
              </a:ext>
            </a:extLst>
          </p:cNvPr>
          <p:cNvSpPr/>
          <p:nvPr/>
        </p:nvSpPr>
        <p:spPr>
          <a:xfrm>
            <a:off x="5386388" y="6472238"/>
            <a:ext cx="5324175" cy="307777"/>
          </a:xfrm>
          <a:prstGeom prst="rect">
            <a:avLst/>
          </a:prstGeom>
        </p:spPr>
        <p:txBody>
          <a:bodyPr wrap="square">
            <a:spAutoFit/>
          </a:bodyPr>
          <a:lstStyle/>
          <a:p>
            <a:r>
              <a:rPr lang="en-US" sz="1400" dirty="0">
                <a:solidFill>
                  <a:srgbClr val="003D54"/>
                </a:solidFill>
                <a:hlinkClick r:id="rId3"/>
              </a:rPr>
              <a:t>https://mrctcenter.org/diversity-in-clinical-research/</a:t>
            </a:r>
            <a:r>
              <a:rPr lang="en-US" sz="1400" dirty="0">
                <a:solidFill>
                  <a:srgbClr val="003D54"/>
                </a:solidFill>
              </a:rPr>
              <a:t> with permission</a:t>
            </a:r>
          </a:p>
        </p:txBody>
      </p:sp>
    </p:spTree>
    <p:extLst>
      <p:ext uri="{BB962C8B-B14F-4D97-AF65-F5344CB8AC3E}">
        <p14:creationId xmlns:p14="http://schemas.microsoft.com/office/powerpoint/2010/main" val="13997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978A3A-CAA5-8F44-AFF9-3400B0685E26}"/>
              </a:ext>
            </a:extLst>
          </p:cNvPr>
          <p:cNvSpPr>
            <a:spLocks noGrp="1"/>
          </p:cNvSpPr>
          <p:nvPr>
            <p:ph type="ftr" sz="quarter" idx="11"/>
          </p:nvPr>
        </p:nvSpPr>
        <p:spPr/>
        <p:txBody>
          <a:bodyPr/>
          <a:lstStyle/>
          <a:p>
            <a:pPr>
              <a:defRPr/>
            </a:pPr>
            <a:r>
              <a:rPr lang="en-US" altLang="en-US"/>
              <a:t>©MRCT Center</a:t>
            </a:r>
          </a:p>
        </p:txBody>
      </p:sp>
      <p:sp>
        <p:nvSpPr>
          <p:cNvPr id="4" name="Slide Number Placeholder 3">
            <a:extLst>
              <a:ext uri="{FF2B5EF4-FFF2-40B4-BE49-F238E27FC236}">
                <a16:creationId xmlns:a16="http://schemas.microsoft.com/office/drawing/2014/main" id="{F65DBCFB-374F-0649-B34E-51F08C87BC51}"/>
              </a:ext>
            </a:extLst>
          </p:cNvPr>
          <p:cNvSpPr>
            <a:spLocks noGrp="1"/>
          </p:cNvSpPr>
          <p:nvPr>
            <p:ph type="sldNum" sz="quarter" idx="12"/>
          </p:nvPr>
        </p:nvSpPr>
        <p:spPr/>
        <p:txBody>
          <a:bodyPr/>
          <a:lstStyle/>
          <a:p>
            <a:pPr>
              <a:defRPr/>
            </a:pPr>
            <a:fld id="{11FCAD9F-424A-0945-9095-82E3573AE63F}" type="slidenum">
              <a:rPr lang="en-US" altLang="en-US" smtClean="0"/>
              <a:pPr>
                <a:defRPr/>
              </a:pPr>
              <a:t>34</a:t>
            </a:fld>
            <a:endParaRPr lang="en-US" altLang="en-US"/>
          </a:p>
        </p:txBody>
      </p:sp>
      <p:sp>
        <p:nvSpPr>
          <p:cNvPr id="7" name="Title 6">
            <a:extLst>
              <a:ext uri="{FF2B5EF4-FFF2-40B4-BE49-F238E27FC236}">
                <a16:creationId xmlns:a16="http://schemas.microsoft.com/office/drawing/2014/main" id="{C8407A8D-0728-8D4D-B670-DB9E1D5331AF}"/>
              </a:ext>
            </a:extLst>
          </p:cNvPr>
          <p:cNvSpPr>
            <a:spLocks noGrp="1"/>
          </p:cNvSpPr>
          <p:nvPr>
            <p:ph type="title"/>
          </p:nvPr>
        </p:nvSpPr>
        <p:spPr>
          <a:xfrm>
            <a:off x="610073" y="-120765"/>
            <a:ext cx="10533527" cy="1325563"/>
          </a:xfrm>
        </p:spPr>
        <p:txBody>
          <a:bodyPr/>
          <a:lstStyle/>
          <a:p>
            <a:r>
              <a:rPr lang="en-US" dirty="0"/>
              <a:t>Multi-site trials aggregate site data </a:t>
            </a:r>
          </a:p>
        </p:txBody>
      </p:sp>
      <p:sp>
        <p:nvSpPr>
          <p:cNvPr id="3" name="Rectangle 2">
            <a:extLst>
              <a:ext uri="{FF2B5EF4-FFF2-40B4-BE49-F238E27FC236}">
                <a16:creationId xmlns:a16="http://schemas.microsoft.com/office/drawing/2014/main" id="{C33594F7-CAFC-2F4F-B98F-0B717EA93B86}"/>
              </a:ext>
            </a:extLst>
          </p:cNvPr>
          <p:cNvSpPr/>
          <p:nvPr/>
        </p:nvSpPr>
        <p:spPr>
          <a:xfrm>
            <a:off x="7103551" y="1623770"/>
            <a:ext cx="4638357" cy="4401205"/>
          </a:xfrm>
          <a:prstGeom prst="rect">
            <a:avLst/>
          </a:prstGeom>
          <a:solidFill>
            <a:schemeClr val="bg1"/>
          </a:solidFill>
          <a:ln>
            <a:noFill/>
          </a:ln>
        </p:spPr>
        <p:txBody>
          <a:bodyPr wrap="square">
            <a:spAutoFit/>
          </a:bodyPr>
          <a:lstStyle/>
          <a:p>
            <a:pPr marL="342900" indent="-342900">
              <a:spcBef>
                <a:spcPts val="600"/>
              </a:spcBef>
              <a:buFont typeface="Arial" panose="020B0604020202020204" pitchFamily="34" charset="0"/>
              <a:buChar char="•"/>
              <a:defRPr/>
            </a:pPr>
            <a:r>
              <a:rPr lang="en-US" sz="2000" dirty="0">
                <a:latin typeface="Myriad Pro" panose="020B0503030403020204" pitchFamily="34" charset="0"/>
              </a:rPr>
              <a:t>In a multisite trial, each site contributes to the final distribution of subgroups. </a:t>
            </a:r>
          </a:p>
          <a:p>
            <a:pPr marL="342900" indent="-342900">
              <a:spcBef>
                <a:spcPts val="600"/>
              </a:spcBef>
              <a:buFont typeface="Arial" panose="020B0604020202020204" pitchFamily="34" charset="0"/>
              <a:buChar char="•"/>
              <a:defRPr/>
            </a:pPr>
            <a:r>
              <a:rPr lang="en-US" sz="2000" dirty="0">
                <a:latin typeface="Myriad Pro" panose="020B0503030403020204" pitchFamily="34" charset="0"/>
              </a:rPr>
              <a:t>Site recruitment is often unevenly distributed, both in number and subpopulation.</a:t>
            </a:r>
          </a:p>
          <a:p>
            <a:pPr marL="342900" indent="-342900">
              <a:spcBef>
                <a:spcPts val="600"/>
              </a:spcBef>
              <a:buFont typeface="Arial" panose="020B0604020202020204" pitchFamily="34" charset="0"/>
              <a:buChar char="•"/>
              <a:defRPr/>
            </a:pPr>
            <a:r>
              <a:rPr lang="en-US" sz="2000" dirty="0">
                <a:latin typeface="Myriad Pro" panose="020B0503030403020204" pitchFamily="34" charset="0"/>
              </a:rPr>
              <a:t>Typically, no single clinical trial is determinative in drug development and research</a:t>
            </a:r>
          </a:p>
          <a:p>
            <a:pPr marL="342900" indent="-342900">
              <a:spcBef>
                <a:spcPts val="600"/>
              </a:spcBef>
              <a:buFont typeface="Arial" panose="020B0604020202020204" pitchFamily="34" charset="0"/>
              <a:buChar char="•"/>
              <a:defRPr/>
            </a:pPr>
            <a:r>
              <a:rPr lang="en-US" sz="2000" dirty="0">
                <a:latin typeface="Myriad Pro" panose="020B0503030403020204" pitchFamily="34" charset="0"/>
              </a:rPr>
              <a:t>Each clinical trial contributes to and advances knowledge</a:t>
            </a:r>
          </a:p>
          <a:p>
            <a:pPr marL="342900" indent="-342900">
              <a:spcBef>
                <a:spcPts val="600"/>
              </a:spcBef>
              <a:buFont typeface="Arial" panose="020B0604020202020204" pitchFamily="34" charset="0"/>
              <a:buChar char="•"/>
              <a:defRPr/>
            </a:pPr>
            <a:r>
              <a:rPr lang="en-US" sz="2000" dirty="0">
                <a:latin typeface="Myriad Pro" panose="020B0503030403020204" pitchFamily="34" charset="0"/>
              </a:rPr>
              <a:t>Across sites, trials, and time, data can be aggregated.</a:t>
            </a:r>
          </a:p>
        </p:txBody>
      </p:sp>
      <p:pic>
        <p:nvPicPr>
          <p:cNvPr id="6" name="Picture 5" descr="Chart, pie chart&#10;&#10;Description automatically generated">
            <a:extLst>
              <a:ext uri="{FF2B5EF4-FFF2-40B4-BE49-F238E27FC236}">
                <a16:creationId xmlns:a16="http://schemas.microsoft.com/office/drawing/2014/main" id="{3B93C6B1-517C-BD49-A8CF-E1C8665C77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068" y="1262807"/>
            <a:ext cx="6168737" cy="4951534"/>
          </a:xfrm>
          <a:prstGeom prst="rect">
            <a:avLst/>
          </a:prstGeom>
        </p:spPr>
      </p:pic>
    </p:spTree>
    <p:extLst>
      <p:ext uri="{BB962C8B-B14F-4D97-AF65-F5344CB8AC3E}">
        <p14:creationId xmlns:p14="http://schemas.microsoft.com/office/powerpoint/2010/main" val="1710547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93F91AF4-5732-CA49-8D73-9BDAC7AC6ADE}"/>
              </a:ext>
            </a:extLst>
          </p:cNvPr>
          <p:cNvGraphicFramePr/>
          <p:nvPr>
            <p:extLst>
              <p:ext uri="{D42A27DB-BD31-4B8C-83A1-F6EECF244321}">
                <p14:modId xmlns:p14="http://schemas.microsoft.com/office/powerpoint/2010/main" val="4243277420"/>
              </p:ext>
            </p:extLst>
          </p:nvPr>
        </p:nvGraphicFramePr>
        <p:xfrm>
          <a:off x="642938" y="2131384"/>
          <a:ext cx="11292387" cy="225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8D2F39D4-FADA-B643-9EC8-9D664F0603FA}"/>
              </a:ext>
            </a:extLst>
          </p:cNvPr>
          <p:cNvSpPr>
            <a:spLocks noGrp="1"/>
          </p:cNvSpPr>
          <p:nvPr>
            <p:ph type="title"/>
          </p:nvPr>
        </p:nvSpPr>
        <p:spPr>
          <a:xfrm>
            <a:off x="642938" y="52807"/>
            <a:ext cx="10690033" cy="899495"/>
          </a:xfrm>
        </p:spPr>
        <p:txBody>
          <a:bodyPr>
            <a:normAutofit/>
          </a:bodyPr>
          <a:lstStyle/>
          <a:p>
            <a:pPr>
              <a:defRPr/>
            </a:pPr>
            <a:r>
              <a:rPr lang="en-US" dirty="0"/>
              <a:t>Tools and resources</a:t>
            </a:r>
          </a:p>
        </p:txBody>
      </p:sp>
      <p:sp>
        <p:nvSpPr>
          <p:cNvPr id="4" name="Slide Number Placeholder 3">
            <a:extLst>
              <a:ext uri="{FF2B5EF4-FFF2-40B4-BE49-F238E27FC236}">
                <a16:creationId xmlns:a16="http://schemas.microsoft.com/office/drawing/2014/main" id="{4CEE6B04-17CD-4C4C-8BBF-1DEFE867B2E1}"/>
              </a:ext>
            </a:extLst>
          </p:cNvPr>
          <p:cNvSpPr>
            <a:spLocks noGrp="1"/>
          </p:cNvSpPr>
          <p:nvPr>
            <p:ph type="sldNum" sz="quarter" idx="12"/>
          </p:nvPr>
        </p:nvSpPr>
        <p:spPr/>
        <p:txBody>
          <a:bodyPr/>
          <a:lstStyle/>
          <a:p>
            <a:fld id="{9613E06C-BF75-C64F-BB3A-625D3BF6ECBE}" type="slidenum">
              <a:rPr lang="en-US" smtClean="0"/>
              <a:t>35</a:t>
            </a:fld>
            <a:endParaRPr lang="en-US" dirty="0"/>
          </a:p>
        </p:txBody>
      </p:sp>
      <p:sp>
        <p:nvSpPr>
          <p:cNvPr id="5" name="TextBox 4">
            <a:extLst>
              <a:ext uri="{FF2B5EF4-FFF2-40B4-BE49-F238E27FC236}">
                <a16:creationId xmlns:a16="http://schemas.microsoft.com/office/drawing/2014/main" id="{61746D05-2736-054C-8454-13DA953EA5A1}"/>
              </a:ext>
            </a:extLst>
          </p:cNvPr>
          <p:cNvSpPr txBox="1"/>
          <p:nvPr/>
        </p:nvSpPr>
        <p:spPr>
          <a:xfrm>
            <a:off x="674686" y="1199638"/>
            <a:ext cx="10798177" cy="707886"/>
          </a:xfrm>
          <a:prstGeom prst="rect">
            <a:avLst/>
          </a:prstGeom>
          <a:noFill/>
        </p:spPr>
        <p:txBody>
          <a:bodyPr wrap="square" rtlCol="0">
            <a:spAutoFit/>
          </a:bodyPr>
          <a:lstStyle/>
          <a:p>
            <a:r>
              <a:rPr lang="en-US" sz="2000" dirty="0">
                <a:latin typeface="Myriad Pro" panose="020B0503030403020204" pitchFamily="34" charset="0"/>
              </a:rPr>
              <a:t>The MRCT Center developed a suite of tools to be adopted and adapted to a stakeholders’ needs. Below is a short-list of tools and resources that can help transpose recommendations into reality.</a:t>
            </a:r>
          </a:p>
        </p:txBody>
      </p:sp>
      <p:sp>
        <p:nvSpPr>
          <p:cNvPr id="19" name="TextBox 18">
            <a:extLst>
              <a:ext uri="{FF2B5EF4-FFF2-40B4-BE49-F238E27FC236}">
                <a16:creationId xmlns:a16="http://schemas.microsoft.com/office/drawing/2014/main" id="{E43FCC98-C3A8-E341-81E6-FCF9C71AB3CF}"/>
              </a:ext>
            </a:extLst>
          </p:cNvPr>
          <p:cNvSpPr txBox="1"/>
          <p:nvPr/>
        </p:nvSpPr>
        <p:spPr>
          <a:xfrm>
            <a:off x="3410422" y="3957531"/>
            <a:ext cx="2606040" cy="1754326"/>
          </a:xfrm>
          <a:prstGeom prst="rect">
            <a:avLst/>
          </a:prstGeom>
          <a:noFill/>
        </p:spPr>
        <p:txBody>
          <a:bodyPr wrap="square" rtlCol="0">
            <a:spAutoFit/>
          </a:bodyPr>
          <a:lstStyle/>
          <a:p>
            <a:pPr marL="194310" indent="-194310">
              <a:buFont typeface="Arial" panose="020B0604020202020204" pitchFamily="34" charset="0"/>
              <a:buChar char="•"/>
            </a:pPr>
            <a:r>
              <a:rPr lang="en-US" dirty="0"/>
              <a:t>Logic Model – Study Design</a:t>
            </a:r>
          </a:p>
          <a:p>
            <a:pPr marL="194310" indent="-194310">
              <a:buFont typeface="Arial" panose="020B0604020202020204" pitchFamily="34" charset="0"/>
              <a:buChar char="•"/>
            </a:pPr>
            <a:r>
              <a:rPr lang="en-US" dirty="0"/>
              <a:t>Feasibility Decision Tree</a:t>
            </a:r>
          </a:p>
          <a:p>
            <a:pPr marL="194310" indent="-194310">
              <a:buFont typeface="Arial" panose="020B0604020202020204" pitchFamily="34" charset="0"/>
              <a:buChar char="•"/>
            </a:pPr>
            <a:r>
              <a:rPr lang="en-US" dirty="0"/>
              <a:t>Site Selection KPIs</a:t>
            </a:r>
          </a:p>
          <a:p>
            <a:pPr marL="194310" indent="-194310">
              <a:buFont typeface="Arial" panose="020B0604020202020204" pitchFamily="34" charset="0"/>
              <a:buChar char="•"/>
            </a:pPr>
            <a:r>
              <a:rPr lang="en-US" dirty="0"/>
              <a:t>Data Variables Tool</a:t>
            </a:r>
          </a:p>
          <a:p>
            <a:pPr marL="194310" indent="-194310">
              <a:buFont typeface="Arial" panose="020B0604020202020204" pitchFamily="34" charset="0"/>
              <a:buChar char="•"/>
            </a:pPr>
            <a:endParaRPr lang="en-US" dirty="0"/>
          </a:p>
        </p:txBody>
      </p:sp>
      <p:sp>
        <p:nvSpPr>
          <p:cNvPr id="21" name="TextBox 20">
            <a:extLst>
              <a:ext uri="{FF2B5EF4-FFF2-40B4-BE49-F238E27FC236}">
                <a16:creationId xmlns:a16="http://schemas.microsoft.com/office/drawing/2014/main" id="{DED2AD55-B0C9-3246-B0D6-0B8F745EF2FE}"/>
              </a:ext>
            </a:extLst>
          </p:cNvPr>
          <p:cNvSpPr txBox="1"/>
          <p:nvPr/>
        </p:nvSpPr>
        <p:spPr>
          <a:xfrm>
            <a:off x="8881892" y="3944080"/>
            <a:ext cx="2606040" cy="2308324"/>
          </a:xfrm>
          <a:prstGeom prst="rect">
            <a:avLst/>
          </a:prstGeom>
          <a:noFill/>
        </p:spPr>
        <p:txBody>
          <a:bodyPr wrap="square" rtlCol="0">
            <a:spAutoFit/>
          </a:bodyPr>
          <a:lstStyle/>
          <a:p>
            <a:pPr marL="194310" indent="-194310">
              <a:buFont typeface="Arial" panose="020B0604020202020204" pitchFamily="34" charset="0"/>
              <a:buChar char="•"/>
            </a:pPr>
            <a:r>
              <a:rPr lang="en-US" dirty="0"/>
              <a:t>Accountability KPIs</a:t>
            </a:r>
          </a:p>
          <a:p>
            <a:pPr marL="194310" indent="-194310">
              <a:buFont typeface="Arial" panose="020B0604020202020204" pitchFamily="34" charset="0"/>
              <a:buChar char="•"/>
            </a:pPr>
            <a:r>
              <a:rPr lang="en-US" dirty="0"/>
              <a:t>Logic Model – Accountability</a:t>
            </a:r>
          </a:p>
          <a:p>
            <a:pPr marL="194310" indent="-194310">
              <a:buFont typeface="Arial" panose="020B0604020202020204" pitchFamily="34" charset="0"/>
              <a:buChar char="•"/>
            </a:pPr>
            <a:r>
              <a:rPr lang="en-US" dirty="0"/>
              <a:t>Checklist – Diversity and Inclusion Organizational Strategies</a:t>
            </a:r>
          </a:p>
          <a:p>
            <a:pPr marL="194310" indent="-194310">
              <a:buFont typeface="Arial" panose="020B0604020202020204" pitchFamily="34" charset="0"/>
              <a:buChar char="•"/>
            </a:pPr>
            <a:endParaRPr lang="en-US" dirty="0"/>
          </a:p>
        </p:txBody>
      </p:sp>
      <p:sp>
        <p:nvSpPr>
          <p:cNvPr id="22" name="TextBox 21">
            <a:extLst>
              <a:ext uri="{FF2B5EF4-FFF2-40B4-BE49-F238E27FC236}">
                <a16:creationId xmlns:a16="http://schemas.microsoft.com/office/drawing/2014/main" id="{5B8BC9AA-A765-C046-B8F2-6705CA2B148F}"/>
              </a:ext>
            </a:extLst>
          </p:cNvPr>
          <p:cNvSpPr txBox="1"/>
          <p:nvPr/>
        </p:nvSpPr>
        <p:spPr>
          <a:xfrm>
            <a:off x="6146157" y="3944080"/>
            <a:ext cx="2606040" cy="2585323"/>
          </a:xfrm>
          <a:prstGeom prst="rect">
            <a:avLst/>
          </a:prstGeom>
          <a:noFill/>
        </p:spPr>
        <p:txBody>
          <a:bodyPr wrap="square" rtlCol="0">
            <a:spAutoFit/>
          </a:bodyPr>
          <a:lstStyle/>
          <a:p>
            <a:pPr marL="194310" indent="-194310">
              <a:buFont typeface="Arial" panose="020B0604020202020204" pitchFamily="34" charset="0"/>
              <a:buChar char="•"/>
            </a:pPr>
            <a:r>
              <a:rPr lang="en-US" dirty="0"/>
              <a:t>Logic Model – Workforce Development</a:t>
            </a:r>
          </a:p>
          <a:p>
            <a:pPr marL="194310" indent="-194310">
              <a:buFont typeface="Arial" panose="020B0604020202020204" pitchFamily="34" charset="0"/>
              <a:buChar char="•"/>
            </a:pPr>
            <a:r>
              <a:rPr lang="en-US" dirty="0"/>
              <a:t>Screen Failure Tracking Log</a:t>
            </a:r>
          </a:p>
          <a:p>
            <a:pPr marL="194310" indent="-194310">
              <a:buFont typeface="Arial" panose="020B0604020202020204" pitchFamily="34" charset="0"/>
              <a:buChar char="•"/>
            </a:pPr>
            <a:r>
              <a:rPr lang="en-US" dirty="0"/>
              <a:t>Model– Study Design</a:t>
            </a:r>
          </a:p>
          <a:p>
            <a:pPr marL="194310" indent="-194310">
              <a:buFont typeface="Arial" panose="020B0604020202020204" pitchFamily="34" charset="0"/>
              <a:buChar char="•"/>
            </a:pPr>
            <a:r>
              <a:rPr lang="en-US" dirty="0"/>
              <a:t>Recruitment Strategy Document</a:t>
            </a:r>
          </a:p>
          <a:p>
            <a:pPr marL="194310" indent="-19431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15DC7B69-5634-7346-B8CA-A65753B8A170}"/>
              </a:ext>
            </a:extLst>
          </p:cNvPr>
          <p:cNvSpPr txBox="1"/>
          <p:nvPr/>
        </p:nvSpPr>
        <p:spPr>
          <a:xfrm>
            <a:off x="674687" y="3957531"/>
            <a:ext cx="2606040" cy="2585323"/>
          </a:xfrm>
          <a:prstGeom prst="rect">
            <a:avLst/>
          </a:prstGeom>
          <a:noFill/>
        </p:spPr>
        <p:txBody>
          <a:bodyPr wrap="square" rtlCol="0">
            <a:spAutoFit/>
          </a:bodyPr>
          <a:lstStyle/>
          <a:p>
            <a:pPr marL="194310" indent="-194310">
              <a:buFont typeface="Arial" panose="020B0604020202020204" pitchFamily="34" charset="0"/>
              <a:buChar char="•"/>
            </a:pPr>
            <a:r>
              <a:rPr lang="en-US" dirty="0"/>
              <a:t>Logic Model – Community and Participant Engagement</a:t>
            </a:r>
          </a:p>
          <a:p>
            <a:pPr marL="194310" indent="-194310">
              <a:buFont typeface="Arial" panose="020B0604020202020204" pitchFamily="34" charset="0"/>
              <a:buChar char="•"/>
            </a:pPr>
            <a:r>
              <a:rPr lang="en-US" dirty="0"/>
              <a:t>Checklist – Participant Engagement Strategies</a:t>
            </a:r>
          </a:p>
          <a:p>
            <a:pPr marL="194310" indent="-194310">
              <a:buFont typeface="Arial" panose="020B0604020202020204" pitchFamily="34" charset="0"/>
              <a:buChar char="•"/>
            </a:pPr>
            <a:r>
              <a:rPr lang="en-US" dirty="0"/>
              <a:t>Awareness Raising Initiatives</a:t>
            </a:r>
          </a:p>
          <a:p>
            <a:pPr marL="194310" indent="-194310">
              <a:buFont typeface="Arial" panose="020B0604020202020204" pitchFamily="34" charset="0"/>
              <a:buChar char="•"/>
            </a:pPr>
            <a:endParaRPr lang="en-US" dirty="0"/>
          </a:p>
          <a:p>
            <a:pPr marL="194310" indent="-285750">
              <a:buFont typeface="Arial" panose="020B0604020202020204" pitchFamily="34" charset="0"/>
              <a:buChar char="•"/>
            </a:pPr>
            <a:endParaRPr lang="en-US" dirty="0"/>
          </a:p>
        </p:txBody>
      </p:sp>
      <p:sp>
        <p:nvSpPr>
          <p:cNvPr id="15" name="Footer Placeholder 1">
            <a:extLst>
              <a:ext uri="{FF2B5EF4-FFF2-40B4-BE49-F238E27FC236}">
                <a16:creationId xmlns:a16="http://schemas.microsoft.com/office/drawing/2014/main" id="{C844CBBE-B7E2-C341-AA65-1AF76C773CEF}"/>
              </a:ext>
            </a:extLst>
          </p:cNvPr>
          <p:cNvSpPr>
            <a:spLocks noGrp="1"/>
          </p:cNvSpPr>
          <p:nvPr>
            <p:ph type="ftr" sz="quarter" idx="11"/>
          </p:nvPr>
        </p:nvSpPr>
        <p:spPr>
          <a:xfrm>
            <a:off x="3819437" y="6428538"/>
            <a:ext cx="4114800" cy="365125"/>
          </a:xfrm>
        </p:spPr>
        <p:txBody>
          <a:bodyPr/>
          <a:lstStyle/>
          <a:p>
            <a:r>
              <a:rPr lang="en-US" altLang="en-US" dirty="0"/>
              <a:t>©MRCT Center</a:t>
            </a:r>
          </a:p>
        </p:txBody>
      </p:sp>
    </p:spTree>
    <p:extLst>
      <p:ext uri="{BB962C8B-B14F-4D97-AF65-F5344CB8AC3E}">
        <p14:creationId xmlns:p14="http://schemas.microsoft.com/office/powerpoint/2010/main" val="5235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7A3EEAE5-08D5-0C44-BE9F-96672EE67C15}"/>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imeline&#10;&#10;Description automatically generated">
            <a:extLst>
              <a:ext uri="{FF2B5EF4-FFF2-40B4-BE49-F238E27FC236}">
                <a16:creationId xmlns:a16="http://schemas.microsoft.com/office/drawing/2014/main" id="{0F93A7CD-B0DB-AF4B-9376-82206B462B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73" y="1014261"/>
            <a:ext cx="10646229" cy="5843739"/>
          </a:xfrm>
          <a:prstGeom prst="rect">
            <a:avLst/>
          </a:prstGeom>
        </p:spPr>
      </p:pic>
      <p:sp>
        <p:nvSpPr>
          <p:cNvPr id="4" name="Title 3">
            <a:extLst>
              <a:ext uri="{FF2B5EF4-FFF2-40B4-BE49-F238E27FC236}">
                <a16:creationId xmlns:a16="http://schemas.microsoft.com/office/drawing/2014/main" id="{2A0B600E-7632-B246-90DE-B730352660AA}"/>
              </a:ext>
            </a:extLst>
          </p:cNvPr>
          <p:cNvSpPr>
            <a:spLocks noGrp="1"/>
          </p:cNvSpPr>
          <p:nvPr>
            <p:ph type="title"/>
          </p:nvPr>
        </p:nvSpPr>
        <p:spPr>
          <a:xfrm>
            <a:off x="610073" y="-142510"/>
            <a:ext cx="11581927" cy="1325563"/>
          </a:xfrm>
        </p:spPr>
        <p:txBody>
          <a:bodyPr/>
          <a:lstStyle/>
          <a:p>
            <a:r>
              <a:rPr lang="en-US" dirty="0"/>
              <a:t>Diversity and inclusion considerations extend beyond a single study</a:t>
            </a:r>
          </a:p>
        </p:txBody>
      </p:sp>
      <p:sp>
        <p:nvSpPr>
          <p:cNvPr id="5" name="Slide Number Placeholder 3">
            <a:extLst>
              <a:ext uri="{FF2B5EF4-FFF2-40B4-BE49-F238E27FC236}">
                <a16:creationId xmlns:a16="http://schemas.microsoft.com/office/drawing/2014/main" id="{AD1BED78-C537-A447-8803-85F025ECB150}"/>
              </a:ext>
            </a:extLst>
          </p:cNvPr>
          <p:cNvSpPr>
            <a:spLocks noGrp="1"/>
          </p:cNvSpPr>
          <p:nvPr>
            <p:ph type="sldNum" sz="quarter" idx="12"/>
          </p:nvPr>
        </p:nvSpPr>
        <p:spPr>
          <a:xfrm>
            <a:off x="9483484" y="6412329"/>
            <a:ext cx="1713904" cy="365125"/>
          </a:xfrm>
        </p:spPr>
        <p:txBody>
          <a:bodyPr/>
          <a:lstStyle/>
          <a:p>
            <a:fld id="{9613E06C-BF75-C64F-BB3A-625D3BF6ECBE}" type="slidenum">
              <a:rPr lang="en-US" smtClean="0"/>
              <a:t>36</a:t>
            </a:fld>
            <a:endParaRPr lang="en-US" dirty="0"/>
          </a:p>
        </p:txBody>
      </p:sp>
    </p:spTree>
    <p:extLst>
      <p:ext uri="{BB962C8B-B14F-4D97-AF65-F5344CB8AC3E}">
        <p14:creationId xmlns:p14="http://schemas.microsoft.com/office/powerpoint/2010/main" val="4251416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123065-4ED3-0B4E-8B41-4F0C9C8C22A3}"/>
              </a:ext>
            </a:extLst>
          </p:cNvPr>
          <p:cNvSpPr>
            <a:spLocks noGrp="1"/>
          </p:cNvSpPr>
          <p:nvPr>
            <p:ph type="sldNum" sz="quarter" idx="12"/>
          </p:nvPr>
        </p:nvSpPr>
        <p:spPr/>
        <p:txBody>
          <a:bodyPr/>
          <a:lstStyle/>
          <a:p>
            <a:fld id="{9613E06C-BF75-C64F-BB3A-625D3BF6ECBE}" type="slidenum">
              <a:rPr lang="en-US" smtClean="0"/>
              <a:t>37</a:t>
            </a:fld>
            <a:endParaRPr lang="en-US" dirty="0"/>
          </a:p>
        </p:txBody>
      </p:sp>
      <p:sp>
        <p:nvSpPr>
          <p:cNvPr id="6" name="Title 5">
            <a:extLst>
              <a:ext uri="{FF2B5EF4-FFF2-40B4-BE49-F238E27FC236}">
                <a16:creationId xmlns:a16="http://schemas.microsoft.com/office/drawing/2014/main" id="{1C18FE40-4255-5240-8D21-3DFF7CC8CEB8}"/>
              </a:ext>
            </a:extLst>
          </p:cNvPr>
          <p:cNvSpPr>
            <a:spLocks noGrp="1"/>
          </p:cNvSpPr>
          <p:nvPr>
            <p:ph type="title"/>
          </p:nvPr>
        </p:nvSpPr>
        <p:spPr>
          <a:xfrm>
            <a:off x="610073" y="-99646"/>
            <a:ext cx="11358770" cy="1325563"/>
          </a:xfrm>
        </p:spPr>
        <p:txBody>
          <a:bodyPr/>
          <a:lstStyle/>
          <a:p>
            <a:r>
              <a:rPr lang="en-US" dirty="0"/>
              <a:t>Interactions with health regulatory agencies are key</a:t>
            </a:r>
          </a:p>
        </p:txBody>
      </p:sp>
      <p:grpSp>
        <p:nvGrpSpPr>
          <p:cNvPr id="3" name="Group 2">
            <a:extLst>
              <a:ext uri="{FF2B5EF4-FFF2-40B4-BE49-F238E27FC236}">
                <a16:creationId xmlns:a16="http://schemas.microsoft.com/office/drawing/2014/main" id="{9E06E42D-F342-1447-9520-22B31EACA443}"/>
              </a:ext>
            </a:extLst>
          </p:cNvPr>
          <p:cNvGrpSpPr/>
          <p:nvPr/>
        </p:nvGrpSpPr>
        <p:grpSpPr>
          <a:xfrm>
            <a:off x="795867" y="1117602"/>
            <a:ext cx="10888133" cy="4842933"/>
            <a:chOff x="795867" y="1117602"/>
            <a:chExt cx="10888133" cy="4842933"/>
          </a:xfrm>
        </p:grpSpPr>
        <p:sp>
          <p:nvSpPr>
            <p:cNvPr id="2" name="Rectangle 1">
              <a:extLst>
                <a:ext uri="{FF2B5EF4-FFF2-40B4-BE49-F238E27FC236}">
                  <a16:creationId xmlns:a16="http://schemas.microsoft.com/office/drawing/2014/main" id="{96AD0C7A-095D-5C45-B0B2-5D1AF0994942}"/>
                </a:ext>
              </a:extLst>
            </p:cNvPr>
            <p:cNvSpPr/>
            <p:nvPr/>
          </p:nvSpPr>
          <p:spPr>
            <a:xfrm>
              <a:off x="795867" y="1117602"/>
              <a:ext cx="10888133" cy="4842933"/>
            </a:xfrm>
            <a:prstGeom prst="rect">
              <a:avLst/>
            </a:prstGeom>
            <a:solidFill>
              <a:schemeClr val="bg1"/>
            </a:solidFill>
            <a:ln w="19050">
              <a:solidFill>
                <a:srgbClr val="002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meline&#10;&#10;Description automatically generated">
              <a:extLst>
                <a:ext uri="{FF2B5EF4-FFF2-40B4-BE49-F238E27FC236}">
                  <a16:creationId xmlns:a16="http://schemas.microsoft.com/office/drawing/2014/main" id="{1CF11539-9B31-9449-B42E-428D59CFF9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7467" y="1270003"/>
              <a:ext cx="10718800" cy="4622800"/>
            </a:xfrm>
            <a:prstGeom prst="rect">
              <a:avLst/>
            </a:prstGeom>
          </p:spPr>
        </p:pic>
      </p:grpSp>
      <p:sp>
        <p:nvSpPr>
          <p:cNvPr id="8" name="Footer Placeholder 1">
            <a:extLst>
              <a:ext uri="{FF2B5EF4-FFF2-40B4-BE49-F238E27FC236}">
                <a16:creationId xmlns:a16="http://schemas.microsoft.com/office/drawing/2014/main" id="{A94196E5-CC3A-1F4D-91DD-48C2D9C9C194}"/>
              </a:ext>
            </a:extLst>
          </p:cNvPr>
          <p:cNvSpPr>
            <a:spLocks noGrp="1"/>
          </p:cNvSpPr>
          <p:nvPr>
            <p:ph type="ftr" sz="quarter" idx="11"/>
          </p:nvPr>
        </p:nvSpPr>
        <p:spPr>
          <a:xfrm>
            <a:off x="3819437" y="6428538"/>
            <a:ext cx="4114800" cy="365125"/>
          </a:xfrm>
        </p:spPr>
        <p:txBody>
          <a:bodyPr/>
          <a:lstStyle/>
          <a:p>
            <a:r>
              <a:rPr lang="en-US" altLang="en-US" dirty="0"/>
              <a:t>©MRCT Center</a:t>
            </a:r>
          </a:p>
        </p:txBody>
      </p:sp>
    </p:spTree>
    <p:extLst>
      <p:ext uri="{BB962C8B-B14F-4D97-AF65-F5344CB8AC3E}">
        <p14:creationId xmlns:p14="http://schemas.microsoft.com/office/powerpoint/2010/main" val="3818626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C570-E0D2-B246-A2A3-A3C5C03A45DB}"/>
              </a:ext>
            </a:extLst>
          </p:cNvPr>
          <p:cNvSpPr>
            <a:spLocks noGrp="1"/>
          </p:cNvSpPr>
          <p:nvPr>
            <p:ph type="title"/>
          </p:nvPr>
        </p:nvSpPr>
        <p:spPr/>
        <p:txBody>
          <a:bodyPr/>
          <a:lstStyle/>
          <a:p>
            <a:r>
              <a:rPr lang="en-US" b="0" dirty="0"/>
              <a:t>Accountability, Commitments, and the Future</a:t>
            </a:r>
          </a:p>
        </p:txBody>
      </p:sp>
      <p:sp>
        <p:nvSpPr>
          <p:cNvPr id="6" name="Slide Number Placeholder 5">
            <a:extLst>
              <a:ext uri="{FF2B5EF4-FFF2-40B4-BE49-F238E27FC236}">
                <a16:creationId xmlns:a16="http://schemas.microsoft.com/office/drawing/2014/main" id="{7F18E79E-2031-4E4F-B97F-7A7050A65BFE}"/>
              </a:ext>
            </a:extLst>
          </p:cNvPr>
          <p:cNvSpPr>
            <a:spLocks noGrp="1"/>
          </p:cNvSpPr>
          <p:nvPr>
            <p:ph type="sldNum" sz="quarter" idx="12"/>
          </p:nvPr>
        </p:nvSpPr>
        <p:spPr/>
        <p:txBody>
          <a:bodyPr/>
          <a:lstStyle/>
          <a:p>
            <a:fld id="{9613E06C-BF75-C64F-BB3A-625D3BF6ECBE}" type="slidenum">
              <a:rPr lang="en-US" smtClean="0"/>
              <a:t>38</a:t>
            </a:fld>
            <a:endParaRPr lang="en-US" dirty="0"/>
          </a:p>
        </p:txBody>
      </p:sp>
    </p:spTree>
    <p:extLst>
      <p:ext uri="{BB962C8B-B14F-4D97-AF65-F5344CB8AC3E}">
        <p14:creationId xmlns:p14="http://schemas.microsoft.com/office/powerpoint/2010/main" val="452381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ECABDB-94AA-FD4D-8270-6583C03E3B9D}"/>
              </a:ext>
            </a:extLst>
          </p:cNvPr>
          <p:cNvSpPr txBox="1">
            <a:spLocks/>
          </p:cNvSpPr>
          <p:nvPr/>
        </p:nvSpPr>
        <p:spPr>
          <a:xfrm>
            <a:off x="686173" y="194198"/>
            <a:ext cx="10027545" cy="946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bg1"/>
                </a:solidFill>
                <a:latin typeface="Myriad Pro Light"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yriad Pro Light" panose="020B0503030403020204" pitchFamily="34" charset="0"/>
                <a:ea typeface="+mj-ea"/>
                <a:cs typeface="+mj-cs"/>
              </a:rPr>
              <a:t>Key Areas for </a:t>
            </a:r>
            <a:r>
              <a:rPr lang="en-US" sz="2800" b="0" dirty="0">
                <a:solidFill>
                  <a:prstClr val="white"/>
                </a:solidFill>
              </a:rPr>
              <a:t>Current and </a:t>
            </a:r>
            <a:r>
              <a:rPr kumimoji="0" lang="en-US" sz="2800" b="0" i="0" u="none" strike="noStrike" kern="1200" cap="none" spc="0" normalizeH="0" baseline="0" noProof="0" dirty="0">
                <a:ln>
                  <a:noFill/>
                </a:ln>
                <a:solidFill>
                  <a:prstClr val="white"/>
                </a:solidFill>
                <a:effectLst/>
                <a:uLnTx/>
                <a:uFillTx/>
                <a:latin typeface="Myriad Pro Light" panose="020B0503030403020204" pitchFamily="34" charset="0"/>
                <a:ea typeface="+mj-ea"/>
                <a:cs typeface="+mj-cs"/>
              </a:rPr>
              <a:t>Future Actions</a:t>
            </a:r>
            <a:endParaRPr kumimoji="0" lang="en-US" altLang="en-US" sz="2800" b="0" i="0" u="none" strike="noStrike" kern="1200" cap="none" spc="0" normalizeH="0" baseline="0" noProof="0" dirty="0">
              <a:ln>
                <a:noFill/>
              </a:ln>
              <a:solidFill>
                <a:prstClr val="white"/>
              </a:solidFill>
              <a:effectLst/>
              <a:uLnTx/>
              <a:uFillTx/>
              <a:latin typeface="Myriad Pro Light" panose="020B0503030403020204" pitchFamily="34" charset="0"/>
              <a:ea typeface="ＭＳ Ｐゴシック" panose="020B0600070205080204" pitchFamily="34" charset="-128"/>
              <a:cs typeface="+mj-cs"/>
            </a:endParaRPr>
          </a:p>
        </p:txBody>
      </p:sp>
      <p:sp>
        <p:nvSpPr>
          <p:cNvPr id="2" name="TextBox 1">
            <a:extLst>
              <a:ext uri="{FF2B5EF4-FFF2-40B4-BE49-F238E27FC236}">
                <a16:creationId xmlns:a16="http://schemas.microsoft.com/office/drawing/2014/main" id="{CC31ED6F-970B-FB49-9B03-8070503DF82C}"/>
              </a:ext>
            </a:extLst>
          </p:cNvPr>
          <p:cNvSpPr txBox="1"/>
          <p:nvPr/>
        </p:nvSpPr>
        <p:spPr>
          <a:xfrm>
            <a:off x="686173" y="1532966"/>
            <a:ext cx="7478831"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lang="en-US" sz="2400" dirty="0">
                <a:latin typeface="Myriad Pro" panose="020B0503030403020204" pitchFamily="34" charset="0"/>
              </a:rPr>
              <a:t>Improve workforce diversity</a:t>
            </a:r>
            <a:endParaRPr kumimoji="0" lang="en-US" sz="2400" u="none" strike="noStrike" kern="1200" cap="none" spc="0" normalizeH="0" baseline="0" noProof="0" dirty="0">
              <a:ln>
                <a:noFill/>
              </a:ln>
              <a:effectLst/>
              <a:uLnTx/>
              <a:uFillTx/>
              <a:latin typeface="Myriad Pro" panose="020B0503030403020204" pitchFamily="34" charset="0"/>
            </a:endParaRPr>
          </a:p>
          <a:p>
            <a:pPr marL="457200" marR="0" lvl="0" indent="-457200" algn="l" defTabSz="914400"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Myriad Pro" panose="020B0503030403020204" pitchFamily="34" charset="0"/>
              </a:rPr>
              <a:t>Create common data standards for collection and reporting</a:t>
            </a:r>
          </a:p>
          <a:p>
            <a:pPr marL="457200" marR="0" lvl="0" indent="-457200" algn="l" defTabSz="914400"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Myriad Pro" panose="020B0503030403020204" pitchFamily="34" charset="0"/>
              </a:rPr>
              <a:t>Consider novel data analytic approaches</a:t>
            </a:r>
          </a:p>
          <a:p>
            <a:pPr marL="457200" marR="0" lvl="0" indent="-457200" algn="l" defTabSz="914400"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Myriad Pro" panose="020B0503030403020204" pitchFamily="34" charset="0"/>
              </a:rPr>
              <a:t>Diversity in Genetics Databases</a:t>
            </a:r>
          </a:p>
          <a:p>
            <a:pPr marL="457200" marR="0" lvl="0" indent="-457200" algn="l" defTabSz="914400"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Myriad Pro" panose="020B0503030403020204" pitchFamily="34" charset="0"/>
              </a:rPr>
              <a:t>Utility of real-world evidence and post-approval studies</a:t>
            </a:r>
          </a:p>
          <a:p>
            <a:pPr marL="457200" marR="0" lvl="0" indent="-457200" algn="l" defTabSz="914400" rtl="0" eaLnBrk="1" fontAlgn="auto" latinLnBrk="0" hangingPunct="1">
              <a:lnSpc>
                <a:spcPct val="100000"/>
              </a:lnSpc>
              <a:spcBef>
                <a:spcPts val="600"/>
              </a:spcBef>
              <a:spcAft>
                <a:spcPts val="600"/>
              </a:spcAft>
              <a:buClr>
                <a:srgbClr val="C00000"/>
              </a:buClr>
              <a:buSzTx/>
              <a:buFont typeface="Arial" panose="020B0604020202020204" pitchFamily="34" charset="0"/>
              <a:buChar char="•"/>
              <a:tabLst/>
              <a:defRPr/>
            </a:pPr>
            <a:r>
              <a:rPr lang="en-US" sz="2400" dirty="0">
                <a:latin typeface="Myriad Pro" panose="020B0503030403020204" pitchFamily="34" charset="0"/>
              </a:rPr>
              <a:t>Metrics and tracking</a:t>
            </a:r>
            <a:endParaRPr kumimoji="0" lang="en-US" sz="2400" u="none" strike="noStrike" kern="1200" cap="none" spc="0" normalizeH="0" baseline="0" noProof="0" dirty="0">
              <a:ln>
                <a:noFill/>
              </a:ln>
              <a:effectLst/>
              <a:uLnTx/>
              <a:uFillTx/>
              <a:latin typeface="Myriad Pro" panose="020B0503030403020204" pitchFamily="34" charset="0"/>
            </a:endParaRPr>
          </a:p>
        </p:txBody>
      </p:sp>
      <p:sp>
        <p:nvSpPr>
          <p:cNvPr id="5" name="Slide Number Placeholder 4">
            <a:extLst>
              <a:ext uri="{FF2B5EF4-FFF2-40B4-BE49-F238E27FC236}">
                <a16:creationId xmlns:a16="http://schemas.microsoft.com/office/drawing/2014/main" id="{1F5BED6A-05D0-1443-B4B9-568C6C6D2D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E06C-BF75-C64F-BB3A-625D3BF6ECB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56B8CC3-6365-4847-8BC0-3FEB77DC123F}"/>
              </a:ext>
            </a:extLst>
          </p:cNvPr>
          <p:cNvGrpSpPr/>
          <p:nvPr/>
        </p:nvGrpSpPr>
        <p:grpSpPr>
          <a:xfrm>
            <a:off x="8195820" y="2375927"/>
            <a:ext cx="3263151" cy="2967621"/>
            <a:chOff x="8195820" y="2375927"/>
            <a:chExt cx="3263151" cy="2967621"/>
          </a:xfrm>
        </p:grpSpPr>
        <p:pic>
          <p:nvPicPr>
            <p:cNvPr id="9" name="Picture 8">
              <a:extLst>
                <a:ext uri="{FF2B5EF4-FFF2-40B4-BE49-F238E27FC236}">
                  <a16:creationId xmlns:a16="http://schemas.microsoft.com/office/drawing/2014/main" id="{56C8B0B8-D219-7549-828E-6F4C11FF5C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5820" y="2375927"/>
              <a:ext cx="3263151" cy="2967621"/>
            </a:xfrm>
            <a:prstGeom prst="rect">
              <a:avLst/>
            </a:prstGeom>
            <a:solidFill>
              <a:srgbClr val="DBE7EE"/>
            </a:solidFill>
            <a:ln>
              <a:solidFill>
                <a:srgbClr val="DBE7EE"/>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74909B18-824C-D348-AC07-076CA2537212}"/>
                </a:ext>
              </a:extLst>
            </p:cNvPr>
            <p:cNvSpPr txBox="1"/>
            <p:nvPr/>
          </p:nvSpPr>
          <p:spPr>
            <a:xfrm>
              <a:off x="8310652" y="3154475"/>
              <a:ext cx="3033485" cy="1323439"/>
            </a:xfrm>
            <a:prstGeom prst="rect">
              <a:avLst/>
            </a:prstGeom>
            <a:solidFill>
              <a:srgbClr val="DBE7EE"/>
            </a:solidFill>
          </p:spPr>
          <p:txBody>
            <a:bodyPr wrap="square" rtlCol="0">
              <a:spAutoFit/>
            </a:bodyPr>
            <a:lstStyle/>
            <a:p>
              <a:endParaRPr lang="en-US" sz="2000" i="1" dirty="0"/>
            </a:p>
            <a:p>
              <a:r>
                <a:rPr lang="en-US" sz="2000" i="1" dirty="0"/>
                <a:t>What can we understand about you to make your participation easier?</a:t>
              </a:r>
            </a:p>
          </p:txBody>
        </p:sp>
      </p:grpSp>
      <p:sp>
        <p:nvSpPr>
          <p:cNvPr id="13" name="Footer Placeholder 4">
            <a:extLst>
              <a:ext uri="{FF2B5EF4-FFF2-40B4-BE49-F238E27FC236}">
                <a16:creationId xmlns:a16="http://schemas.microsoft.com/office/drawing/2014/main" id="{C01E25B4-3C29-9047-B930-37B9A452D012}"/>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8118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306F1E4-969A-9D42-B29F-298C62D52DE1}"/>
              </a:ext>
            </a:extLst>
          </p:cNvPr>
          <p:cNvSpPr>
            <a:spLocks noGrp="1"/>
          </p:cNvSpPr>
          <p:nvPr>
            <p:ph type="title"/>
          </p:nvPr>
        </p:nvSpPr>
        <p:spPr>
          <a:xfrm>
            <a:off x="686173" y="111321"/>
            <a:ext cx="10457427" cy="976185"/>
          </a:xfrm>
        </p:spPr>
        <p:txBody>
          <a:bodyPr/>
          <a:lstStyle/>
          <a:p>
            <a:r>
              <a:rPr lang="en-US" altLang="en-US" dirty="0">
                <a:ea typeface="ＭＳ Ｐゴシック" panose="020B0600070205080204" pitchFamily="34" charset="-128"/>
              </a:rPr>
              <a:t>Aims and Disclaimer</a:t>
            </a:r>
          </a:p>
        </p:txBody>
      </p:sp>
      <p:sp>
        <p:nvSpPr>
          <p:cNvPr id="32772" name="Content Placeholder 2">
            <a:extLst>
              <a:ext uri="{FF2B5EF4-FFF2-40B4-BE49-F238E27FC236}">
                <a16:creationId xmlns:a16="http://schemas.microsoft.com/office/drawing/2014/main" id="{4EEF3B7B-2C46-B34B-AE20-4405CDC4D4A3}"/>
              </a:ext>
            </a:extLst>
          </p:cNvPr>
          <p:cNvSpPr>
            <a:spLocks noGrp="1"/>
          </p:cNvSpPr>
          <p:nvPr>
            <p:ph idx="1"/>
          </p:nvPr>
        </p:nvSpPr>
        <p:spPr>
          <a:xfrm>
            <a:off x="1828800" y="1377066"/>
            <a:ext cx="8710047" cy="3132941"/>
          </a:xfrm>
        </p:spPr>
        <p:txBody>
          <a:bodyPr>
            <a:noAutofit/>
          </a:bodyPr>
          <a:lstStyle/>
          <a:p>
            <a:pPr marL="455613" lvl="1" indent="0" eaLnBrk="1" hangingPunct="1">
              <a:buFont typeface="Arial" panose="020B0604020202020204" pitchFamily="34" charset="0"/>
              <a:buNone/>
            </a:pPr>
            <a:r>
              <a:rPr lang="en-US" altLang="en-US" sz="2000" b="1" dirty="0">
                <a:ea typeface="ＭＳ Ｐゴシック" panose="020B0600070205080204" pitchFamily="34" charset="-128"/>
              </a:rPr>
              <a:t>Aim:</a:t>
            </a:r>
          </a:p>
          <a:p>
            <a:pPr marL="455613" lvl="1" indent="0">
              <a:buNone/>
            </a:pPr>
            <a:r>
              <a:rPr lang="en-US" sz="2000" dirty="0"/>
              <a:t>This presentation was developed for individuals to advance diversity, inclusion, and equity in clinical research. It is intended to be applicable to a wide range of audiences and tailored as necessary for individual and organizational needs. </a:t>
            </a:r>
          </a:p>
          <a:p>
            <a:pPr marL="455613" lvl="1" indent="0">
              <a:buNone/>
            </a:pPr>
            <a:endParaRPr lang="en-US" sz="2000" dirty="0"/>
          </a:p>
          <a:p>
            <a:pPr marL="455613" lvl="1" indent="0">
              <a:buNone/>
            </a:pPr>
            <a:r>
              <a:rPr lang="en-US" sz="2000" b="1" dirty="0"/>
              <a:t>Disclaimer:</a:t>
            </a:r>
          </a:p>
          <a:p>
            <a:pPr marL="455613" lvl="1" indent="0">
              <a:buNone/>
            </a:pPr>
            <a:r>
              <a:rPr lang="en-US" sz="2000" dirty="0"/>
              <a:t>The views and findings expressed in this presentation and all associated documents are those of the authors and do not imply endorsement or reflect the views or policies of the U.S. Food and Drug Administration or the affiliated organization or entity of any member who contributed to this work. Individuals have served in their individual capacity. </a:t>
            </a:r>
          </a:p>
          <a:p>
            <a:pPr marL="455613" lvl="1" indent="0">
              <a:buNone/>
            </a:pPr>
            <a:endParaRPr lang="en-US" sz="2000" dirty="0"/>
          </a:p>
        </p:txBody>
      </p:sp>
      <p:sp>
        <p:nvSpPr>
          <p:cNvPr id="3" name="Slide Number Placeholder 2">
            <a:extLst>
              <a:ext uri="{FF2B5EF4-FFF2-40B4-BE49-F238E27FC236}">
                <a16:creationId xmlns:a16="http://schemas.microsoft.com/office/drawing/2014/main" id="{E5D4C374-7634-0C46-9EB7-6743F5182481}"/>
              </a:ext>
            </a:extLst>
          </p:cNvPr>
          <p:cNvSpPr>
            <a:spLocks noGrp="1"/>
          </p:cNvSpPr>
          <p:nvPr>
            <p:ph type="sldNum" sz="quarter" idx="12"/>
          </p:nvPr>
        </p:nvSpPr>
        <p:spPr/>
        <p:txBody>
          <a:bodyPr/>
          <a:lstStyle/>
          <a:p>
            <a:fld id="{9613E06C-BF75-C64F-BB3A-625D3BF6ECBE}" type="slidenum">
              <a:rPr lang="en-US" smtClean="0"/>
              <a:t>4</a:t>
            </a:fld>
            <a:endParaRPr lang="en-US" dirty="0"/>
          </a:p>
        </p:txBody>
      </p:sp>
      <p:sp>
        <p:nvSpPr>
          <p:cNvPr id="4" name="TextBox 3">
            <a:extLst>
              <a:ext uri="{FF2B5EF4-FFF2-40B4-BE49-F238E27FC236}">
                <a16:creationId xmlns:a16="http://schemas.microsoft.com/office/drawing/2014/main" id="{8FD67C88-174F-794A-88BD-31210A0FC288}"/>
              </a:ext>
            </a:extLst>
          </p:cNvPr>
          <p:cNvSpPr txBox="1"/>
          <p:nvPr/>
        </p:nvSpPr>
        <p:spPr>
          <a:xfrm>
            <a:off x="1544316" y="5446016"/>
            <a:ext cx="10137712" cy="707886"/>
          </a:xfrm>
          <a:prstGeom prst="rect">
            <a:avLst/>
          </a:prstGeom>
          <a:noFill/>
        </p:spPr>
        <p:txBody>
          <a:bodyPr wrap="none" rtlCol="0">
            <a:spAutoFit/>
          </a:bodyPr>
          <a:lstStyle/>
          <a:p>
            <a:r>
              <a:rPr lang="en-US" altLang="en-US" sz="2000" dirty="0">
                <a:solidFill>
                  <a:srgbClr val="003D54"/>
                </a:solidFill>
                <a:latin typeface="Myriad Pro" panose="020B0503030403020204" pitchFamily="34" charset="0"/>
                <a:ea typeface="ＭＳ Ｐゴシック" panose="020B0600070205080204" pitchFamily="34" charset="-128"/>
              </a:rPr>
              <a:t>The MRCT Center is supported by voluntary contributions (</a:t>
            </a:r>
            <a:r>
              <a:rPr lang="en-US" altLang="en-US" sz="2000" dirty="0">
                <a:solidFill>
                  <a:srgbClr val="003D54"/>
                </a:solidFill>
                <a:latin typeface="Myriad Pro" panose="020B050303040302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rPr>
              <a:t>www.MRCTCenter.org</a:t>
            </a:r>
            <a:r>
              <a:rPr lang="en-US" altLang="en-US" sz="2000" dirty="0">
                <a:solidFill>
                  <a:srgbClr val="003D54"/>
                </a:solidFill>
                <a:latin typeface="Myriad Pro" panose="020B0503030403020204" pitchFamily="34" charset="0"/>
                <a:ea typeface="ＭＳ Ｐゴシック" panose="020B0600070205080204" pitchFamily="34" charset="-128"/>
              </a:rPr>
              <a:t>) and grants.</a:t>
            </a:r>
          </a:p>
          <a:p>
            <a:endParaRPr lang="en-US" sz="2000" dirty="0">
              <a:solidFill>
                <a:srgbClr val="003D54"/>
              </a:solidFill>
              <a:latin typeface="Myriad Pro" panose="020B0503030403020204" pitchFamily="34" charset="0"/>
            </a:endParaRPr>
          </a:p>
        </p:txBody>
      </p:sp>
      <p:sp>
        <p:nvSpPr>
          <p:cNvPr id="8" name="Footer Placeholder 4">
            <a:extLst>
              <a:ext uri="{FF2B5EF4-FFF2-40B4-BE49-F238E27FC236}">
                <a16:creationId xmlns:a16="http://schemas.microsoft.com/office/drawing/2014/main" id="{34FDE3A4-20B5-4E42-A2B8-464E4404266D}"/>
              </a:ext>
            </a:extLst>
          </p:cNvPr>
          <p:cNvSpPr txBox="1">
            <a:spLocks/>
          </p:cNvSpPr>
          <p:nvPr/>
        </p:nvSpPr>
        <p:spPr>
          <a:xfrm>
            <a:off x="3819437" y="6428538"/>
            <a:ext cx="12812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a:t>©MRCT Center</a:t>
            </a:r>
            <a:endParaRPr lang="en-US" altLang="en-US" dirty="0"/>
          </a:p>
        </p:txBody>
      </p:sp>
    </p:spTree>
    <p:extLst>
      <p:ext uri="{BB962C8B-B14F-4D97-AF65-F5344CB8AC3E}">
        <p14:creationId xmlns:p14="http://schemas.microsoft.com/office/powerpoint/2010/main" val="4145797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8EF9D3-0755-9440-B543-B505BCA90771}"/>
              </a:ext>
            </a:extLst>
          </p:cNvPr>
          <p:cNvSpPr>
            <a:spLocks noGrp="1"/>
          </p:cNvSpPr>
          <p:nvPr>
            <p:ph idx="1"/>
          </p:nvPr>
        </p:nvSpPr>
        <p:spPr>
          <a:xfrm>
            <a:off x="1057597" y="1337150"/>
            <a:ext cx="4508997" cy="4717683"/>
          </a:xfrm>
        </p:spPr>
        <p:txBody>
          <a:bodyPr>
            <a:normAutofit/>
          </a:bodyPr>
          <a:lstStyle/>
          <a:p>
            <a:pPr marL="0" indent="0">
              <a:buNone/>
            </a:pPr>
            <a:r>
              <a:rPr lang="en-US" sz="2000" i="1" dirty="0">
                <a:solidFill>
                  <a:schemeClr val="tx1"/>
                </a:solidFill>
              </a:rPr>
              <a:t>Inclusive of…</a:t>
            </a:r>
          </a:p>
          <a:p>
            <a:r>
              <a:rPr lang="en-US" sz="2000" dirty="0">
                <a:solidFill>
                  <a:schemeClr val="tx1"/>
                </a:solidFill>
              </a:rPr>
              <a:t>Clinicians</a:t>
            </a:r>
          </a:p>
          <a:p>
            <a:r>
              <a:rPr lang="en-US" sz="2000" dirty="0">
                <a:solidFill>
                  <a:schemeClr val="tx1"/>
                </a:solidFill>
              </a:rPr>
              <a:t>Investigators</a:t>
            </a:r>
          </a:p>
          <a:p>
            <a:r>
              <a:rPr lang="en-US" sz="2000" dirty="0">
                <a:solidFill>
                  <a:schemeClr val="tx1"/>
                </a:solidFill>
              </a:rPr>
              <a:t>Research team members</a:t>
            </a:r>
          </a:p>
          <a:p>
            <a:r>
              <a:rPr lang="en-US" sz="2000" dirty="0">
                <a:solidFill>
                  <a:schemeClr val="tx1"/>
                </a:solidFill>
              </a:rPr>
              <a:t>Referring physicians</a:t>
            </a:r>
          </a:p>
          <a:p>
            <a:r>
              <a:rPr lang="en-US" sz="2000" dirty="0">
                <a:solidFill>
                  <a:schemeClr val="tx1"/>
                </a:solidFill>
              </a:rPr>
              <a:t>Sponsors</a:t>
            </a:r>
          </a:p>
          <a:p>
            <a:r>
              <a:rPr lang="en-US" sz="2000" dirty="0">
                <a:solidFill>
                  <a:schemeClr val="tx1"/>
                </a:solidFill>
              </a:rPr>
              <a:t>CROs</a:t>
            </a:r>
          </a:p>
          <a:p>
            <a:r>
              <a:rPr lang="en-US" sz="2000" dirty="0">
                <a:solidFill>
                  <a:schemeClr val="tx1"/>
                </a:solidFill>
              </a:rPr>
              <a:t>Patient recruitment vendors</a:t>
            </a:r>
          </a:p>
          <a:p>
            <a:r>
              <a:rPr lang="en-US" sz="2000" dirty="0">
                <a:solidFill>
                  <a:schemeClr val="tx1"/>
                </a:solidFill>
              </a:rPr>
              <a:t>Participant navigators</a:t>
            </a:r>
          </a:p>
          <a:p>
            <a:r>
              <a:rPr lang="en-US" sz="2000" dirty="0">
                <a:solidFill>
                  <a:schemeClr val="tx1"/>
                </a:solidFill>
              </a:rPr>
              <a:t>…anyone who is directly or indirectly involved in the research study</a:t>
            </a:r>
          </a:p>
        </p:txBody>
      </p:sp>
      <p:sp>
        <p:nvSpPr>
          <p:cNvPr id="5" name="Slide Number Placeholder 4">
            <a:extLst>
              <a:ext uri="{FF2B5EF4-FFF2-40B4-BE49-F238E27FC236}">
                <a16:creationId xmlns:a16="http://schemas.microsoft.com/office/drawing/2014/main" id="{5B9D4FF5-7F9A-0D44-B984-21594F5901DC}"/>
              </a:ext>
            </a:extLst>
          </p:cNvPr>
          <p:cNvSpPr>
            <a:spLocks noGrp="1"/>
          </p:cNvSpPr>
          <p:nvPr>
            <p:ph type="sldNum" sz="quarter" idx="12"/>
          </p:nvPr>
        </p:nvSpPr>
        <p:spPr/>
        <p:txBody>
          <a:bodyPr/>
          <a:lstStyle/>
          <a:p>
            <a:fld id="{9613E06C-BF75-C64F-BB3A-625D3BF6ECBE}" type="slidenum">
              <a:rPr lang="en-US" smtClean="0"/>
              <a:t>40</a:t>
            </a:fld>
            <a:endParaRPr lang="en-US" dirty="0"/>
          </a:p>
        </p:txBody>
      </p:sp>
      <p:sp>
        <p:nvSpPr>
          <p:cNvPr id="6" name="Title 5">
            <a:extLst>
              <a:ext uri="{FF2B5EF4-FFF2-40B4-BE49-F238E27FC236}">
                <a16:creationId xmlns:a16="http://schemas.microsoft.com/office/drawing/2014/main" id="{BE200729-1213-0B47-BA2E-DB6FF245D4CC}"/>
              </a:ext>
            </a:extLst>
          </p:cNvPr>
          <p:cNvSpPr>
            <a:spLocks noGrp="1"/>
          </p:cNvSpPr>
          <p:nvPr>
            <p:ph type="title"/>
          </p:nvPr>
        </p:nvSpPr>
        <p:spPr>
          <a:xfrm>
            <a:off x="569862" y="-1097"/>
            <a:ext cx="10533527" cy="1325563"/>
          </a:xfrm>
        </p:spPr>
        <p:txBody>
          <a:bodyPr/>
          <a:lstStyle/>
          <a:p>
            <a:r>
              <a:rPr lang="en-US" dirty="0"/>
              <a:t>Clinical Research Workforce Development</a:t>
            </a:r>
            <a:endParaRPr lang="en-US" dirty="0">
              <a:solidFill>
                <a:srgbClr val="FF0000"/>
              </a:solidFill>
            </a:endParaRPr>
          </a:p>
        </p:txBody>
      </p:sp>
      <p:sp>
        <p:nvSpPr>
          <p:cNvPr id="10" name="Content Placeholder 1">
            <a:extLst>
              <a:ext uri="{FF2B5EF4-FFF2-40B4-BE49-F238E27FC236}">
                <a16:creationId xmlns:a16="http://schemas.microsoft.com/office/drawing/2014/main" id="{7DAD22D1-60E8-1B40-85B8-8C33217402AC}"/>
              </a:ext>
            </a:extLst>
          </p:cNvPr>
          <p:cNvSpPr txBox="1">
            <a:spLocks/>
          </p:cNvSpPr>
          <p:nvPr/>
        </p:nvSpPr>
        <p:spPr>
          <a:xfrm>
            <a:off x="5836625" y="1337150"/>
            <a:ext cx="5443285" cy="4717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rgbClr val="003D54"/>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SzPct val="80000"/>
              <a:buFont typeface="Courier New" panose="02070309020205020404" pitchFamily="49" charset="0"/>
              <a:buChar char="o"/>
              <a:defRPr sz="2400" b="0" i="0" kern="1200">
                <a:solidFill>
                  <a:srgbClr val="003D54"/>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SzPct val="80000"/>
              <a:buFont typeface="Wingdings" pitchFamily="2" charset="2"/>
              <a:buChar char="§"/>
              <a:defRPr sz="2200" b="0" i="0" kern="1200">
                <a:solidFill>
                  <a:srgbClr val="003D54"/>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SzPct val="75000"/>
              <a:buFont typeface="Wingdings" pitchFamily="2" charset="2"/>
              <a:buChar char="Ø"/>
              <a:defRPr sz="2000" b="0" i="0" kern="1200">
                <a:solidFill>
                  <a:srgbClr val="003D54"/>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rgbClr val="003D54"/>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i="1" dirty="0">
                <a:solidFill>
                  <a:schemeClr val="tx1"/>
                </a:solidFill>
              </a:rPr>
              <a:t>Expectations of the work</a:t>
            </a:r>
          </a:p>
          <a:p>
            <a:pPr marL="285750" indent="-285750">
              <a:lnSpc>
                <a:spcPct val="100000"/>
              </a:lnSpc>
            </a:pPr>
            <a:r>
              <a:rPr lang="en-US" sz="2000" dirty="0">
                <a:solidFill>
                  <a:schemeClr val="tx1"/>
                </a:solidFill>
              </a:rPr>
              <a:t>Sensitizing the clinical research workforce to issues of diverse participation</a:t>
            </a:r>
          </a:p>
          <a:p>
            <a:pPr marL="285750" indent="-285750">
              <a:lnSpc>
                <a:spcPct val="100000"/>
              </a:lnSpc>
            </a:pPr>
            <a:r>
              <a:rPr lang="en-US" sz="2000" dirty="0">
                <a:solidFill>
                  <a:schemeClr val="tx1"/>
                </a:solidFill>
              </a:rPr>
              <a:t>Building the number of underrepresented minority investigators and study staff</a:t>
            </a:r>
          </a:p>
          <a:p>
            <a:pPr marL="285750" indent="-285750">
              <a:lnSpc>
                <a:spcPct val="100000"/>
              </a:lnSpc>
            </a:pPr>
            <a:r>
              <a:rPr lang="en-US" sz="2000" dirty="0">
                <a:solidFill>
                  <a:schemeClr val="tx1"/>
                </a:solidFill>
              </a:rPr>
              <a:t>Providing cultural competence and implicit bias training of all staff</a:t>
            </a:r>
          </a:p>
          <a:p>
            <a:pPr marL="285750" indent="-285750">
              <a:lnSpc>
                <a:spcPct val="100000"/>
              </a:lnSpc>
            </a:pPr>
            <a:r>
              <a:rPr lang="en-US" sz="2000" dirty="0">
                <a:solidFill>
                  <a:schemeClr val="tx1"/>
                </a:solidFill>
              </a:rPr>
              <a:t>Supporting diversity with health literacy and clear communication</a:t>
            </a:r>
          </a:p>
          <a:p>
            <a:pPr marL="285750" indent="-285750">
              <a:lnSpc>
                <a:spcPct val="100000"/>
              </a:lnSpc>
            </a:pPr>
            <a:r>
              <a:rPr lang="en-US" sz="2000" dirty="0">
                <a:solidFill>
                  <a:schemeClr val="tx1"/>
                </a:solidFill>
              </a:rPr>
              <a:t>Involving physicians in community healthcare settings and ensure they understand clinical research</a:t>
            </a:r>
          </a:p>
        </p:txBody>
      </p:sp>
      <p:sp>
        <p:nvSpPr>
          <p:cNvPr id="9" name="Footer Placeholder 4">
            <a:extLst>
              <a:ext uri="{FF2B5EF4-FFF2-40B4-BE49-F238E27FC236}">
                <a16:creationId xmlns:a16="http://schemas.microsoft.com/office/drawing/2014/main" id="{F2C9B543-4F74-AF4C-80D6-BA324054FCE0}"/>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907747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26EF0E-316C-1744-A694-3A2FED7CC87A}"/>
              </a:ext>
            </a:extLst>
          </p:cNvPr>
          <p:cNvSpPr>
            <a:spLocks noGrp="1"/>
          </p:cNvSpPr>
          <p:nvPr>
            <p:ph type="sldNum" sz="quarter" idx="12"/>
          </p:nvPr>
        </p:nvSpPr>
        <p:spPr/>
        <p:txBody>
          <a:bodyPr/>
          <a:lstStyle/>
          <a:p>
            <a:fld id="{9613E06C-BF75-C64F-BB3A-625D3BF6ECBE}" type="slidenum">
              <a:rPr lang="en-US" smtClean="0"/>
              <a:t>41</a:t>
            </a:fld>
            <a:endParaRPr lang="en-US" dirty="0"/>
          </a:p>
        </p:txBody>
      </p:sp>
      <p:sp>
        <p:nvSpPr>
          <p:cNvPr id="6" name="Title 5">
            <a:extLst>
              <a:ext uri="{FF2B5EF4-FFF2-40B4-BE49-F238E27FC236}">
                <a16:creationId xmlns:a16="http://schemas.microsoft.com/office/drawing/2014/main" id="{66038ABF-E3AC-0541-AB2B-C2FE9C58030F}"/>
              </a:ext>
            </a:extLst>
          </p:cNvPr>
          <p:cNvSpPr>
            <a:spLocks noGrp="1"/>
          </p:cNvSpPr>
          <p:nvPr>
            <p:ph type="title"/>
          </p:nvPr>
        </p:nvSpPr>
        <p:spPr>
          <a:xfrm>
            <a:off x="610073" y="-99646"/>
            <a:ext cx="10533527" cy="1325563"/>
          </a:xfrm>
        </p:spPr>
        <p:txBody>
          <a:bodyPr/>
          <a:lstStyle/>
          <a:p>
            <a:r>
              <a:rPr lang="en-US" dirty="0"/>
              <a:t>Minimum expectations of workforce development</a:t>
            </a:r>
          </a:p>
        </p:txBody>
      </p:sp>
      <p:graphicFrame>
        <p:nvGraphicFramePr>
          <p:cNvPr id="10" name="Content Placeholder 9">
            <a:extLst>
              <a:ext uri="{FF2B5EF4-FFF2-40B4-BE49-F238E27FC236}">
                <a16:creationId xmlns:a16="http://schemas.microsoft.com/office/drawing/2014/main" id="{56D30213-7055-144B-918C-915396D64792}"/>
              </a:ext>
            </a:extLst>
          </p:cNvPr>
          <p:cNvGraphicFramePr>
            <a:graphicFrameLocks noGrp="1"/>
          </p:cNvGraphicFramePr>
          <p:nvPr>
            <p:ph idx="1"/>
            <p:extLst>
              <p:ext uri="{D42A27DB-BD31-4B8C-83A1-F6EECF244321}">
                <p14:modId xmlns:p14="http://schemas.microsoft.com/office/powerpoint/2010/main" val="1440052373"/>
              </p:ext>
            </p:extLst>
          </p:nvPr>
        </p:nvGraphicFramePr>
        <p:xfrm>
          <a:off x="797293" y="1604256"/>
          <a:ext cx="6948831" cy="3429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B0B9935F-083A-4C48-84FA-2E8C93EF5BAB}"/>
              </a:ext>
            </a:extLst>
          </p:cNvPr>
          <p:cNvSpPr/>
          <p:nvPr/>
        </p:nvSpPr>
        <p:spPr>
          <a:xfrm>
            <a:off x="8062930" y="1426123"/>
            <a:ext cx="3907243" cy="3939540"/>
          </a:xfrm>
          <a:prstGeom prst="rect">
            <a:avLst/>
          </a:prstGeom>
        </p:spPr>
        <p:txBody>
          <a:bodyPr wrap="square">
            <a:spAutoFit/>
          </a:bodyPr>
          <a:lstStyle/>
          <a:p>
            <a:r>
              <a:rPr lang="en-US" sz="2000" dirty="0">
                <a:latin typeface="Myriad Pro" panose="020B0503030403020204" pitchFamily="34" charset="0"/>
              </a:rPr>
              <a:t>Inclusive of</a:t>
            </a:r>
          </a:p>
          <a:p>
            <a:pPr marL="342900" indent="-342900">
              <a:buFont typeface="Arial" panose="020B0604020202020204" pitchFamily="34" charset="0"/>
              <a:buChar char="•"/>
            </a:pPr>
            <a:r>
              <a:rPr lang="en-US" sz="2000" dirty="0">
                <a:latin typeface="Myriad Pro" panose="020B0503030403020204" pitchFamily="34" charset="0"/>
              </a:rPr>
              <a:t>Clinicians</a:t>
            </a:r>
          </a:p>
          <a:p>
            <a:pPr marL="342900" indent="-342900">
              <a:buFont typeface="Arial" panose="020B0604020202020204" pitchFamily="34" charset="0"/>
              <a:buChar char="•"/>
            </a:pPr>
            <a:r>
              <a:rPr lang="en-US" sz="2000" dirty="0">
                <a:latin typeface="Myriad Pro" panose="020B0503030403020204" pitchFamily="34" charset="0"/>
              </a:rPr>
              <a:t>Investigators</a:t>
            </a:r>
          </a:p>
          <a:p>
            <a:pPr marL="342900" indent="-342900">
              <a:buFont typeface="Arial" panose="020B0604020202020204" pitchFamily="34" charset="0"/>
              <a:buChar char="•"/>
            </a:pPr>
            <a:r>
              <a:rPr lang="en-US" sz="2000" dirty="0">
                <a:latin typeface="Myriad Pro" panose="020B0503030403020204" pitchFamily="34" charset="0"/>
              </a:rPr>
              <a:t>Research team members</a:t>
            </a:r>
          </a:p>
          <a:p>
            <a:pPr marL="342900" indent="-342900">
              <a:buFont typeface="Arial" panose="020B0604020202020204" pitchFamily="34" charset="0"/>
              <a:buChar char="•"/>
            </a:pPr>
            <a:r>
              <a:rPr lang="en-US" sz="2000" dirty="0">
                <a:latin typeface="Myriad Pro" panose="020B0503030403020204" pitchFamily="34" charset="0"/>
              </a:rPr>
              <a:t>Referring physicians</a:t>
            </a:r>
          </a:p>
          <a:p>
            <a:pPr marL="342900" indent="-342900">
              <a:buFont typeface="Arial" panose="020B0604020202020204" pitchFamily="34" charset="0"/>
              <a:buChar char="•"/>
            </a:pPr>
            <a:r>
              <a:rPr lang="en-US" sz="2000" dirty="0">
                <a:latin typeface="Myriad Pro" panose="020B0503030403020204" pitchFamily="34" charset="0"/>
              </a:rPr>
              <a:t>Sponsors</a:t>
            </a:r>
          </a:p>
          <a:p>
            <a:pPr marL="342900" indent="-342900">
              <a:buFont typeface="Arial" panose="020B0604020202020204" pitchFamily="34" charset="0"/>
              <a:buChar char="•"/>
            </a:pPr>
            <a:r>
              <a:rPr lang="en-US" sz="2000" dirty="0">
                <a:latin typeface="Myriad Pro" panose="020B0503030403020204" pitchFamily="34" charset="0"/>
              </a:rPr>
              <a:t>CROs/AROs</a:t>
            </a:r>
          </a:p>
          <a:p>
            <a:pPr marL="342900" indent="-342900">
              <a:buFont typeface="Arial" panose="020B0604020202020204" pitchFamily="34" charset="0"/>
              <a:buChar char="•"/>
            </a:pPr>
            <a:r>
              <a:rPr lang="en-US" sz="2000" dirty="0">
                <a:latin typeface="Myriad Pro" panose="020B0503030403020204" pitchFamily="34" charset="0"/>
              </a:rPr>
              <a:t>Patient recruitment vendors</a:t>
            </a:r>
          </a:p>
          <a:p>
            <a:pPr marL="342900" indent="-342900">
              <a:buFont typeface="Arial" panose="020B0604020202020204" pitchFamily="34" charset="0"/>
              <a:buChar char="•"/>
            </a:pPr>
            <a:r>
              <a:rPr lang="en-US" sz="2000" dirty="0">
                <a:latin typeface="Myriad Pro" panose="020B0503030403020204" pitchFamily="34" charset="0"/>
              </a:rPr>
              <a:t>Participant navigators</a:t>
            </a:r>
          </a:p>
          <a:p>
            <a:pPr>
              <a:spcBef>
                <a:spcPts val="1200"/>
              </a:spcBef>
            </a:pPr>
            <a:r>
              <a:rPr lang="en-US" sz="2000" dirty="0">
                <a:latin typeface="Myriad Pro" panose="020B0503030403020204" pitchFamily="34" charset="0"/>
              </a:rPr>
              <a:t>Invest in</a:t>
            </a:r>
          </a:p>
          <a:p>
            <a:pPr marL="342900" indent="-342900">
              <a:buFont typeface="Arial" panose="020B0604020202020204" pitchFamily="34" charset="0"/>
              <a:buChar char="•"/>
            </a:pPr>
            <a:r>
              <a:rPr lang="en-US" sz="2000" dirty="0">
                <a:latin typeface="Myriad Pro" panose="020B0503030403020204" pitchFamily="34" charset="0"/>
              </a:rPr>
              <a:t>Talent development</a:t>
            </a:r>
          </a:p>
          <a:p>
            <a:pPr marL="342900" indent="-342900">
              <a:buFont typeface="Arial" panose="020B0604020202020204" pitchFamily="34" charset="0"/>
              <a:buChar char="•"/>
            </a:pPr>
            <a:r>
              <a:rPr lang="en-US" sz="2000" dirty="0">
                <a:latin typeface="Myriad Pro" panose="020B0503030403020204" pitchFamily="34" charset="0"/>
              </a:rPr>
              <a:t>Training</a:t>
            </a:r>
          </a:p>
        </p:txBody>
      </p:sp>
      <p:sp>
        <p:nvSpPr>
          <p:cNvPr id="8" name="TextBox 7">
            <a:extLst>
              <a:ext uri="{FF2B5EF4-FFF2-40B4-BE49-F238E27FC236}">
                <a16:creationId xmlns:a16="http://schemas.microsoft.com/office/drawing/2014/main" id="{3D4F9603-34DC-794F-B1A5-F73EDABA666D}"/>
              </a:ext>
            </a:extLst>
          </p:cNvPr>
          <p:cNvSpPr txBox="1"/>
          <p:nvPr/>
        </p:nvSpPr>
        <p:spPr>
          <a:xfrm>
            <a:off x="765534" y="5649050"/>
            <a:ext cx="10660932" cy="461665"/>
          </a:xfrm>
          <a:prstGeom prst="rect">
            <a:avLst/>
          </a:prstGeom>
          <a:noFill/>
          <a:ln w="19050">
            <a:solidFill>
              <a:srgbClr val="002C49"/>
            </a:solidFill>
          </a:ln>
        </p:spPr>
        <p:txBody>
          <a:bodyPr wrap="none" rtlCol="0">
            <a:spAutoFit/>
          </a:bodyPr>
          <a:lstStyle/>
          <a:p>
            <a:r>
              <a:rPr lang="en-US" sz="2400" dirty="0"/>
              <a:t>Assessments and improvements should be data-driven, tracking predefined metrics.</a:t>
            </a:r>
          </a:p>
        </p:txBody>
      </p:sp>
      <p:sp>
        <p:nvSpPr>
          <p:cNvPr id="9" name="Footer Placeholder 4">
            <a:extLst>
              <a:ext uri="{FF2B5EF4-FFF2-40B4-BE49-F238E27FC236}">
                <a16:creationId xmlns:a16="http://schemas.microsoft.com/office/drawing/2014/main" id="{514424D5-7164-CC49-A409-5C5CF281D7B5}"/>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89730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 timeline&#10;&#10;Description automatically generated">
            <a:extLst>
              <a:ext uri="{FF2B5EF4-FFF2-40B4-BE49-F238E27FC236}">
                <a16:creationId xmlns:a16="http://schemas.microsoft.com/office/drawing/2014/main" id="{DFCD4F32-5AAF-2F4A-BD34-E4805349BB3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8400" y="1078592"/>
            <a:ext cx="9599233" cy="5124543"/>
          </a:xfrm>
        </p:spPr>
      </p:pic>
      <p:sp>
        <p:nvSpPr>
          <p:cNvPr id="5" name="Slide Number Placeholder 4">
            <a:extLst>
              <a:ext uri="{FF2B5EF4-FFF2-40B4-BE49-F238E27FC236}">
                <a16:creationId xmlns:a16="http://schemas.microsoft.com/office/drawing/2014/main" id="{F3D213B2-72AD-FB43-ADC3-1865B76890B6}"/>
              </a:ext>
            </a:extLst>
          </p:cNvPr>
          <p:cNvSpPr>
            <a:spLocks noGrp="1"/>
          </p:cNvSpPr>
          <p:nvPr>
            <p:ph type="sldNum" sz="quarter" idx="12"/>
          </p:nvPr>
        </p:nvSpPr>
        <p:spPr/>
        <p:txBody>
          <a:bodyPr/>
          <a:lstStyle/>
          <a:p>
            <a:fld id="{9613E06C-BF75-C64F-BB3A-625D3BF6ECBE}" type="slidenum">
              <a:rPr lang="en-US" smtClean="0"/>
              <a:t>42</a:t>
            </a:fld>
            <a:endParaRPr lang="en-US" dirty="0"/>
          </a:p>
        </p:txBody>
      </p:sp>
      <p:sp>
        <p:nvSpPr>
          <p:cNvPr id="6" name="Title 5">
            <a:extLst>
              <a:ext uri="{FF2B5EF4-FFF2-40B4-BE49-F238E27FC236}">
                <a16:creationId xmlns:a16="http://schemas.microsoft.com/office/drawing/2014/main" id="{3EEA54C1-E1FB-2746-9933-4C8825EAD8BE}"/>
              </a:ext>
            </a:extLst>
          </p:cNvPr>
          <p:cNvSpPr>
            <a:spLocks noGrp="1"/>
          </p:cNvSpPr>
          <p:nvPr>
            <p:ph type="title"/>
          </p:nvPr>
        </p:nvSpPr>
        <p:spPr/>
        <p:txBody>
          <a:bodyPr/>
          <a:lstStyle/>
          <a:p>
            <a:r>
              <a:rPr lang="en-US" dirty="0"/>
              <a:t>Role of the IRB/REC in promoting diversity and inclusion</a:t>
            </a:r>
          </a:p>
        </p:txBody>
      </p:sp>
      <p:sp>
        <p:nvSpPr>
          <p:cNvPr id="10" name="Footer Placeholder 4">
            <a:extLst>
              <a:ext uri="{FF2B5EF4-FFF2-40B4-BE49-F238E27FC236}">
                <a16:creationId xmlns:a16="http://schemas.microsoft.com/office/drawing/2014/main" id="{D9A0A586-4E74-C04C-A7A6-96E4F0387565}"/>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3694979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661E2-61E2-3545-B69B-FF9882A0A6B3}"/>
              </a:ext>
            </a:extLst>
          </p:cNvPr>
          <p:cNvSpPr>
            <a:spLocks noGrp="1"/>
          </p:cNvSpPr>
          <p:nvPr>
            <p:ph idx="1"/>
          </p:nvPr>
        </p:nvSpPr>
        <p:spPr>
          <a:xfrm>
            <a:off x="6283870" y="1435933"/>
            <a:ext cx="5297431" cy="4351338"/>
          </a:xfrm>
        </p:spPr>
        <p:txBody>
          <a:bodyPr>
            <a:normAutofit/>
          </a:bodyPr>
          <a:lstStyle/>
          <a:p>
            <a:pPr>
              <a:lnSpc>
                <a:spcPct val="100000"/>
              </a:lnSpc>
              <a:spcBef>
                <a:spcPts val="0"/>
              </a:spcBef>
            </a:pPr>
            <a:r>
              <a:rPr lang="en-US" sz="2400" dirty="0">
                <a:solidFill>
                  <a:schemeClr val="tx1"/>
                </a:solidFill>
              </a:rPr>
              <a:t>Organizations should develop  a model statement of commitment</a:t>
            </a:r>
          </a:p>
          <a:p>
            <a:pPr>
              <a:lnSpc>
                <a:spcPct val="100000"/>
              </a:lnSpc>
              <a:spcBef>
                <a:spcPts val="0"/>
              </a:spcBef>
            </a:pPr>
            <a:endParaRPr lang="en-US" sz="2400" dirty="0">
              <a:solidFill>
                <a:schemeClr val="tx1"/>
              </a:solidFill>
            </a:endParaRPr>
          </a:p>
          <a:p>
            <a:pPr>
              <a:lnSpc>
                <a:spcPct val="100000"/>
              </a:lnSpc>
              <a:spcBef>
                <a:spcPts val="0"/>
              </a:spcBef>
            </a:pPr>
            <a:r>
              <a:rPr lang="en-US" sz="2400" dirty="0">
                <a:solidFill>
                  <a:schemeClr val="tx1"/>
                </a:solidFill>
              </a:rPr>
              <a:t>Statement can be aspirational (e.g., “…working towards inclusion”) and modified as progress occurs</a:t>
            </a:r>
          </a:p>
          <a:p>
            <a:pPr>
              <a:lnSpc>
                <a:spcPct val="100000"/>
              </a:lnSpc>
              <a:spcBef>
                <a:spcPts val="0"/>
              </a:spcBef>
            </a:pPr>
            <a:endParaRPr lang="en-US" sz="2400" dirty="0">
              <a:solidFill>
                <a:schemeClr val="tx1"/>
              </a:solidFill>
            </a:endParaRPr>
          </a:p>
        </p:txBody>
      </p:sp>
      <p:sp>
        <p:nvSpPr>
          <p:cNvPr id="6" name="Title 5">
            <a:extLst>
              <a:ext uri="{FF2B5EF4-FFF2-40B4-BE49-F238E27FC236}">
                <a16:creationId xmlns:a16="http://schemas.microsoft.com/office/drawing/2014/main" id="{A015CA61-6C4D-C041-9CD5-447721ADC7FD}"/>
              </a:ext>
            </a:extLst>
          </p:cNvPr>
          <p:cNvSpPr>
            <a:spLocks noGrp="1"/>
          </p:cNvSpPr>
          <p:nvPr>
            <p:ph type="title"/>
          </p:nvPr>
        </p:nvSpPr>
        <p:spPr/>
        <p:txBody>
          <a:bodyPr/>
          <a:lstStyle/>
          <a:p>
            <a:r>
              <a:rPr lang="en-US" dirty="0"/>
              <a:t>Public Commitment to Diversity in Clinical Research</a:t>
            </a:r>
          </a:p>
        </p:txBody>
      </p:sp>
      <p:sp>
        <p:nvSpPr>
          <p:cNvPr id="8" name="TextBox 7">
            <a:extLst>
              <a:ext uri="{FF2B5EF4-FFF2-40B4-BE49-F238E27FC236}">
                <a16:creationId xmlns:a16="http://schemas.microsoft.com/office/drawing/2014/main" id="{ECFF86F2-E9D1-4440-A38A-F8DF1DCA1C83}"/>
              </a:ext>
            </a:extLst>
          </p:cNvPr>
          <p:cNvSpPr txBox="1"/>
          <p:nvPr/>
        </p:nvSpPr>
        <p:spPr>
          <a:xfrm>
            <a:off x="6467056" y="5627955"/>
            <a:ext cx="4931058" cy="738664"/>
          </a:xfrm>
          <a:prstGeom prst="rect">
            <a:avLst/>
          </a:prstGeom>
          <a:noFill/>
        </p:spPr>
        <p:txBody>
          <a:bodyPr wrap="square" rtlCol="0">
            <a:spAutoFit/>
          </a:bodyPr>
          <a:lstStyle/>
          <a:p>
            <a:r>
              <a:rPr lang="en-US" sz="1400" dirty="0"/>
              <a:t>Ahmed HR, Strauss DH, Bierer BE. Committing to the Inclusion of Diverse Populations in Clinical Research. Therapeutic Innovation &amp; Regulatory Science. 2020 Jan 2:1-3.  </a:t>
            </a:r>
          </a:p>
        </p:txBody>
      </p:sp>
      <p:pic>
        <p:nvPicPr>
          <p:cNvPr id="19" name="Picture 18" descr="Text&#10;&#10;Description automatically generated">
            <a:extLst>
              <a:ext uri="{FF2B5EF4-FFF2-40B4-BE49-F238E27FC236}">
                <a16:creationId xmlns:a16="http://schemas.microsoft.com/office/drawing/2014/main" id="{0173B736-DCC9-EE42-96A2-BF93F25611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763" y="987919"/>
            <a:ext cx="5569237" cy="5250112"/>
          </a:xfrm>
          <a:prstGeom prst="rect">
            <a:avLst/>
          </a:prstGeom>
          <a:solidFill>
            <a:schemeClr val="accent1">
              <a:lumMod val="20000"/>
              <a:lumOff val="80000"/>
            </a:schemeClr>
          </a:solidFill>
        </p:spPr>
      </p:pic>
      <p:sp>
        <p:nvSpPr>
          <p:cNvPr id="9" name="Slide Number Placeholder 3">
            <a:extLst>
              <a:ext uri="{FF2B5EF4-FFF2-40B4-BE49-F238E27FC236}">
                <a16:creationId xmlns:a16="http://schemas.microsoft.com/office/drawing/2014/main" id="{4CDF0718-D3C6-5F47-91D2-5257685942F5}"/>
              </a:ext>
            </a:extLst>
          </p:cNvPr>
          <p:cNvSpPr>
            <a:spLocks noGrp="1"/>
          </p:cNvSpPr>
          <p:nvPr>
            <p:ph type="sldNum" sz="quarter" idx="12"/>
          </p:nvPr>
        </p:nvSpPr>
        <p:spPr>
          <a:xfrm>
            <a:off x="9483484" y="6412329"/>
            <a:ext cx="1713904" cy="365125"/>
          </a:xfrm>
        </p:spPr>
        <p:txBody>
          <a:bodyPr/>
          <a:lstStyle/>
          <a:p>
            <a:fld id="{9613E06C-BF75-C64F-BB3A-625D3BF6ECBE}" type="slidenum">
              <a:rPr lang="en-US" smtClean="0"/>
              <a:t>43</a:t>
            </a:fld>
            <a:endParaRPr lang="en-US" dirty="0"/>
          </a:p>
        </p:txBody>
      </p:sp>
      <p:sp>
        <p:nvSpPr>
          <p:cNvPr id="11" name="Footer Placeholder 4">
            <a:extLst>
              <a:ext uri="{FF2B5EF4-FFF2-40B4-BE49-F238E27FC236}">
                <a16:creationId xmlns:a16="http://schemas.microsoft.com/office/drawing/2014/main" id="{9630854E-1F5E-BD49-B416-887C36607E04}"/>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683875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5F94-0183-1A40-8C7F-F3C1D5A0F05E}"/>
              </a:ext>
            </a:extLst>
          </p:cNvPr>
          <p:cNvSpPr>
            <a:spLocks noGrp="1"/>
          </p:cNvSpPr>
          <p:nvPr>
            <p:ph type="title"/>
          </p:nvPr>
        </p:nvSpPr>
        <p:spPr>
          <a:xfrm>
            <a:off x="686173" y="23627"/>
            <a:ext cx="10667625" cy="969221"/>
          </a:xfrm>
        </p:spPr>
        <p:txBody>
          <a:bodyPr/>
          <a:lstStyle/>
          <a:p>
            <a:r>
              <a:rPr lang="en-US" dirty="0"/>
              <a:t>Accountability in Partnership</a:t>
            </a:r>
          </a:p>
        </p:txBody>
      </p:sp>
      <p:sp>
        <p:nvSpPr>
          <p:cNvPr id="9" name="TextBox 8">
            <a:extLst>
              <a:ext uri="{FF2B5EF4-FFF2-40B4-BE49-F238E27FC236}">
                <a16:creationId xmlns:a16="http://schemas.microsoft.com/office/drawing/2014/main" id="{C48331A5-DD36-9243-83E3-5171BF72DEE4}"/>
              </a:ext>
            </a:extLst>
          </p:cNvPr>
          <p:cNvSpPr txBox="1"/>
          <p:nvPr/>
        </p:nvSpPr>
        <p:spPr>
          <a:xfrm>
            <a:off x="6983467" y="2259449"/>
            <a:ext cx="4832296" cy="2339102"/>
          </a:xfrm>
          <a:prstGeom prst="rect">
            <a:avLst/>
          </a:prstGeom>
          <a:noFill/>
        </p:spPr>
        <p:txBody>
          <a:bodyPr wrap="square" rtlCol="0">
            <a:spAutoFit/>
          </a:bodyPr>
          <a:lstStyle/>
          <a:p>
            <a:r>
              <a:rPr lang="en-US" sz="2800" dirty="0">
                <a:latin typeface="Myriad Pro" panose="020B0503030403020204" pitchFamily="34" charset="0"/>
              </a:rPr>
              <a:t>Hold all stakeholders accountable</a:t>
            </a:r>
          </a:p>
          <a:p>
            <a:endParaRPr lang="en-US" dirty="0">
              <a:latin typeface="Myriad Pro" panose="020B0503030403020204" pitchFamily="34" charset="0"/>
            </a:endParaRPr>
          </a:p>
          <a:p>
            <a:pPr marL="380990" indent="-380990">
              <a:buFont typeface="Arial" panose="020B0604020202020204" pitchFamily="34" charset="0"/>
              <a:buChar char="•"/>
            </a:pPr>
            <a:r>
              <a:rPr lang="en-US" sz="2400" dirty="0">
                <a:latin typeface="Myriad Pro" panose="020B0503030403020204" pitchFamily="34" charset="0"/>
              </a:rPr>
              <a:t>Metrics</a:t>
            </a:r>
          </a:p>
          <a:p>
            <a:pPr marL="380990" indent="-380990">
              <a:buFont typeface="Arial" panose="020B0604020202020204" pitchFamily="34" charset="0"/>
              <a:buChar char="•"/>
            </a:pPr>
            <a:r>
              <a:rPr lang="en-US" sz="2400" dirty="0">
                <a:latin typeface="Myriad Pro" panose="020B0503030403020204" pitchFamily="34" charset="0"/>
              </a:rPr>
              <a:t>Transparency</a:t>
            </a:r>
          </a:p>
          <a:p>
            <a:pPr marL="380990" indent="-380990">
              <a:buFont typeface="Arial" panose="020B0604020202020204" pitchFamily="34" charset="0"/>
              <a:buChar char="•"/>
            </a:pPr>
            <a:r>
              <a:rPr lang="en-US" sz="2400" dirty="0">
                <a:latin typeface="Myriad Pro" panose="020B0503030403020204" pitchFamily="34" charset="0"/>
              </a:rPr>
              <a:t>Dialogue</a:t>
            </a:r>
          </a:p>
        </p:txBody>
      </p:sp>
      <p:sp>
        <p:nvSpPr>
          <p:cNvPr id="6" name="Slide Number Placeholder 5">
            <a:extLst>
              <a:ext uri="{FF2B5EF4-FFF2-40B4-BE49-F238E27FC236}">
                <a16:creationId xmlns:a16="http://schemas.microsoft.com/office/drawing/2014/main" id="{FE1A8618-D32C-4A4D-8D34-A2DBC6855C8E}"/>
              </a:ext>
            </a:extLst>
          </p:cNvPr>
          <p:cNvSpPr>
            <a:spLocks noGrp="1"/>
          </p:cNvSpPr>
          <p:nvPr>
            <p:ph type="sldNum" sz="quarter" idx="12"/>
          </p:nvPr>
        </p:nvSpPr>
        <p:spPr/>
        <p:txBody>
          <a:bodyPr/>
          <a:lstStyle/>
          <a:p>
            <a:fld id="{9613E06C-BF75-C64F-BB3A-625D3BF6ECBE}" type="slidenum">
              <a:rPr lang="en-US" smtClean="0"/>
              <a:t>44</a:t>
            </a:fld>
            <a:endParaRPr lang="en-US" dirty="0"/>
          </a:p>
        </p:txBody>
      </p:sp>
      <p:pic>
        <p:nvPicPr>
          <p:cNvPr id="10" name="Picture 9" descr="A close up of a logo&#10;&#10;Description automatically generated">
            <a:extLst>
              <a:ext uri="{FF2B5EF4-FFF2-40B4-BE49-F238E27FC236}">
                <a16:creationId xmlns:a16="http://schemas.microsoft.com/office/drawing/2014/main" id="{B093C63F-FE71-7543-A334-908FAD4A8F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1134" y="1137980"/>
            <a:ext cx="5106933" cy="5145427"/>
          </a:xfrm>
          <a:prstGeom prst="rect">
            <a:avLst/>
          </a:prstGeom>
        </p:spPr>
      </p:pic>
      <p:sp>
        <p:nvSpPr>
          <p:cNvPr id="11" name="Footer Placeholder 4">
            <a:extLst>
              <a:ext uri="{FF2B5EF4-FFF2-40B4-BE49-F238E27FC236}">
                <a16:creationId xmlns:a16="http://schemas.microsoft.com/office/drawing/2014/main" id="{3ED4EF29-70E1-854F-9B1A-1BF0E89FFCE6}"/>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124754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D5F94-0183-1A40-8C7F-F3C1D5A0F05E}"/>
              </a:ext>
            </a:extLst>
          </p:cNvPr>
          <p:cNvSpPr>
            <a:spLocks noGrp="1"/>
          </p:cNvSpPr>
          <p:nvPr>
            <p:ph type="title"/>
          </p:nvPr>
        </p:nvSpPr>
        <p:spPr/>
        <p:txBody>
          <a:bodyPr/>
          <a:lstStyle/>
          <a:p>
            <a:r>
              <a:rPr lang="en-US" dirty="0"/>
              <a:t>Accountability in Partnership</a:t>
            </a:r>
          </a:p>
        </p:txBody>
      </p:sp>
      <p:pic>
        <p:nvPicPr>
          <p:cNvPr id="8" name="Content Placeholder 7" descr="A screenshot of a social media post&#10;&#10;Description automatically generated">
            <a:extLst>
              <a:ext uri="{FF2B5EF4-FFF2-40B4-BE49-F238E27FC236}">
                <a16:creationId xmlns:a16="http://schemas.microsoft.com/office/drawing/2014/main" id="{650DB6AA-A94B-C341-B5DA-4433C80E32C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60669" y="1225917"/>
            <a:ext cx="8979767" cy="4840817"/>
          </a:xfrm>
        </p:spPr>
      </p:pic>
      <p:sp>
        <p:nvSpPr>
          <p:cNvPr id="6" name="Slide Number Placeholder 5">
            <a:extLst>
              <a:ext uri="{FF2B5EF4-FFF2-40B4-BE49-F238E27FC236}">
                <a16:creationId xmlns:a16="http://schemas.microsoft.com/office/drawing/2014/main" id="{D7E2245C-8C97-C143-81BD-2215A6518C86}"/>
              </a:ext>
            </a:extLst>
          </p:cNvPr>
          <p:cNvSpPr>
            <a:spLocks noGrp="1"/>
          </p:cNvSpPr>
          <p:nvPr>
            <p:ph type="sldNum" sz="quarter" idx="12"/>
          </p:nvPr>
        </p:nvSpPr>
        <p:spPr/>
        <p:txBody>
          <a:bodyPr/>
          <a:lstStyle/>
          <a:p>
            <a:pPr>
              <a:defRPr/>
            </a:pPr>
            <a:fld id="{11FCAD9F-424A-0945-9095-82E3573AE63F}" type="slidenum">
              <a:rPr lang="en-US" altLang="en-US" smtClean="0"/>
              <a:pPr>
                <a:defRPr/>
              </a:pPr>
              <a:t>45</a:t>
            </a:fld>
            <a:endParaRPr lang="en-US" altLang="en-US"/>
          </a:p>
        </p:txBody>
      </p:sp>
      <p:sp>
        <p:nvSpPr>
          <p:cNvPr id="9" name="Footer Placeholder 4">
            <a:extLst>
              <a:ext uri="{FF2B5EF4-FFF2-40B4-BE49-F238E27FC236}">
                <a16:creationId xmlns:a16="http://schemas.microsoft.com/office/drawing/2014/main" id="{E6D4EF6A-0EDE-FE41-B5B1-71980FC26E69}"/>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3890610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B2C6-55F3-1A43-ADCB-5E0FA8523DE0}"/>
              </a:ext>
            </a:extLst>
          </p:cNvPr>
          <p:cNvSpPr>
            <a:spLocks noGrp="1"/>
          </p:cNvSpPr>
          <p:nvPr>
            <p:ph type="title"/>
          </p:nvPr>
        </p:nvSpPr>
        <p:spPr>
          <a:xfrm>
            <a:off x="821803" y="-142869"/>
            <a:ext cx="10531995" cy="1325563"/>
          </a:xfrm>
        </p:spPr>
        <p:txBody>
          <a:bodyPr>
            <a:normAutofit/>
          </a:bodyPr>
          <a:lstStyle/>
          <a:p>
            <a:r>
              <a:rPr lang="en-US" dirty="0"/>
              <a:t>The work ahead</a:t>
            </a:r>
          </a:p>
        </p:txBody>
      </p:sp>
      <p:sp>
        <p:nvSpPr>
          <p:cNvPr id="3" name="Content Placeholder 2">
            <a:extLst>
              <a:ext uri="{FF2B5EF4-FFF2-40B4-BE49-F238E27FC236}">
                <a16:creationId xmlns:a16="http://schemas.microsoft.com/office/drawing/2014/main" id="{CDE0C869-E2B2-A04B-BC30-1790ABA736B0}"/>
              </a:ext>
            </a:extLst>
          </p:cNvPr>
          <p:cNvSpPr>
            <a:spLocks noGrp="1"/>
          </p:cNvSpPr>
          <p:nvPr>
            <p:ph idx="1"/>
          </p:nvPr>
        </p:nvSpPr>
        <p:spPr>
          <a:xfrm>
            <a:off x="647933" y="1377368"/>
            <a:ext cx="10549455" cy="4840287"/>
          </a:xfrm>
        </p:spPr>
        <p:txBody>
          <a:bodyPr>
            <a:normAutofit/>
          </a:bodyPr>
          <a:lstStyle/>
          <a:p>
            <a:pPr>
              <a:spcBef>
                <a:spcPts val="1272"/>
              </a:spcBef>
            </a:pPr>
            <a:r>
              <a:rPr lang="en-US" sz="2400" dirty="0">
                <a:solidFill>
                  <a:schemeClr val="tx1"/>
                </a:solidFill>
              </a:rPr>
              <a:t>What can each of us do now?</a:t>
            </a:r>
          </a:p>
          <a:p>
            <a:pPr lvl="1">
              <a:spcBef>
                <a:spcPts val="1272"/>
              </a:spcBef>
            </a:pPr>
            <a:r>
              <a:rPr lang="en-US" sz="2000" b="1" dirty="0">
                <a:solidFill>
                  <a:schemeClr val="tx1"/>
                </a:solidFill>
              </a:rPr>
              <a:t>Committing to inclusion is our first step.</a:t>
            </a:r>
          </a:p>
          <a:p>
            <a:pPr>
              <a:spcBef>
                <a:spcPts val="2472"/>
              </a:spcBef>
            </a:pPr>
            <a:r>
              <a:rPr lang="en-US" sz="2400" dirty="0">
                <a:solidFill>
                  <a:schemeClr val="tx1"/>
                </a:solidFill>
              </a:rPr>
              <a:t>Establish baseline(s) – what is the current reality and what is our strategy?</a:t>
            </a:r>
          </a:p>
          <a:p>
            <a:pPr lvl="1">
              <a:spcBef>
                <a:spcPts val="1272"/>
              </a:spcBef>
            </a:pPr>
            <a:r>
              <a:rPr lang="en-US" sz="2000" dirty="0">
                <a:solidFill>
                  <a:schemeClr val="tx1"/>
                </a:solidFill>
              </a:rPr>
              <a:t>Standardize collection and reporting of critical demographic and non-demographic variables</a:t>
            </a:r>
          </a:p>
          <a:p>
            <a:pPr lvl="1">
              <a:spcBef>
                <a:spcPts val="1272"/>
              </a:spcBef>
            </a:pPr>
            <a:r>
              <a:rPr lang="en-US" sz="2000" dirty="0">
                <a:solidFill>
                  <a:schemeClr val="tx1"/>
                </a:solidFill>
              </a:rPr>
              <a:t>Determine what is most impactful and feasible – internally and externally – to make change</a:t>
            </a:r>
          </a:p>
          <a:p>
            <a:pPr lvl="1">
              <a:spcBef>
                <a:spcPts val="1272"/>
              </a:spcBef>
            </a:pPr>
            <a:r>
              <a:rPr lang="en-US" sz="2000" dirty="0">
                <a:solidFill>
                  <a:schemeClr val="tx1"/>
                </a:solidFill>
              </a:rPr>
              <a:t>Regular internal and external organizational reviews for inclusion and equity</a:t>
            </a:r>
          </a:p>
          <a:p>
            <a:pPr>
              <a:spcBef>
                <a:spcPts val="2472"/>
              </a:spcBef>
            </a:pPr>
            <a:r>
              <a:rPr lang="en-US" sz="2400" dirty="0">
                <a:solidFill>
                  <a:schemeClr val="tx1"/>
                </a:solidFill>
              </a:rPr>
              <a:t>Expand local, national, and international focus moving forward</a:t>
            </a:r>
          </a:p>
        </p:txBody>
      </p:sp>
      <p:sp>
        <p:nvSpPr>
          <p:cNvPr id="7" name="Slide Number Placeholder 6">
            <a:extLst>
              <a:ext uri="{FF2B5EF4-FFF2-40B4-BE49-F238E27FC236}">
                <a16:creationId xmlns:a16="http://schemas.microsoft.com/office/drawing/2014/main" id="{B8EED241-1127-4741-B859-60933E13ED13}"/>
              </a:ext>
            </a:extLst>
          </p:cNvPr>
          <p:cNvSpPr>
            <a:spLocks noGrp="1"/>
          </p:cNvSpPr>
          <p:nvPr>
            <p:ph type="sldNum" sz="quarter" idx="12"/>
          </p:nvPr>
        </p:nvSpPr>
        <p:spPr/>
        <p:txBody>
          <a:bodyPr/>
          <a:lstStyle/>
          <a:p>
            <a:fld id="{9613E06C-BF75-C64F-BB3A-625D3BF6ECBE}" type="slidenum">
              <a:rPr lang="en-US" smtClean="0"/>
              <a:t>46</a:t>
            </a:fld>
            <a:endParaRPr lang="en-US" dirty="0"/>
          </a:p>
        </p:txBody>
      </p:sp>
      <p:sp>
        <p:nvSpPr>
          <p:cNvPr id="11" name="Rectangle 10">
            <a:extLst>
              <a:ext uri="{FF2B5EF4-FFF2-40B4-BE49-F238E27FC236}">
                <a16:creationId xmlns:a16="http://schemas.microsoft.com/office/drawing/2014/main" id="{DACB08DB-7767-9246-8A5A-BB332C5177EF}"/>
              </a:ext>
            </a:extLst>
          </p:cNvPr>
          <p:cNvSpPr/>
          <p:nvPr/>
        </p:nvSpPr>
        <p:spPr>
          <a:xfrm>
            <a:off x="3318733" y="5663254"/>
            <a:ext cx="5322098" cy="461665"/>
          </a:xfrm>
          <a:prstGeom prst="rect">
            <a:avLst/>
          </a:prstGeom>
        </p:spPr>
        <p:txBody>
          <a:bodyPr wrap="none">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mrctcenter.org</a:t>
            </a:r>
            <a:r>
              <a:rPr lang="en-US" sz="2400">
                <a:solidFill>
                  <a:schemeClr val="bg1"/>
                </a:solidFill>
                <a:hlinkClick r:id="rId3">
                  <a:extLst>
                    <a:ext uri="{A12FA001-AC4F-418D-AE19-62706E023703}">
                      <ahyp:hlinkClr xmlns:ahyp="http://schemas.microsoft.com/office/drawing/2018/hyperlinkcolor" val="tx"/>
                    </a:ext>
                  </a:extLst>
                </a:hlinkClick>
              </a:rPr>
              <a:t>/diversity-in-clinical-trials</a:t>
            </a:r>
            <a:r>
              <a:rPr lang="en-US" sz="2400">
                <a:solidFill>
                  <a:schemeClr val="bg1"/>
                </a:solidFill>
              </a:rPr>
              <a:t>  </a:t>
            </a:r>
          </a:p>
        </p:txBody>
      </p:sp>
      <p:sp>
        <p:nvSpPr>
          <p:cNvPr id="10" name="Footer Placeholder 4">
            <a:extLst>
              <a:ext uri="{FF2B5EF4-FFF2-40B4-BE49-F238E27FC236}">
                <a16:creationId xmlns:a16="http://schemas.microsoft.com/office/drawing/2014/main" id="{2BCF518D-4172-E541-9878-1F1FBC6D247F}"/>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440938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75E543-EE41-D04B-81BD-833F937C0F57}"/>
              </a:ext>
            </a:extLst>
          </p:cNvPr>
          <p:cNvSpPr>
            <a:spLocks noGrp="1"/>
          </p:cNvSpPr>
          <p:nvPr>
            <p:ph idx="1"/>
          </p:nvPr>
        </p:nvSpPr>
        <p:spPr>
          <a:xfrm>
            <a:off x="610073" y="1225917"/>
            <a:ext cx="7199802" cy="4351338"/>
          </a:xfrm>
        </p:spPr>
        <p:txBody>
          <a:bodyPr>
            <a:normAutofit/>
          </a:bodyPr>
          <a:lstStyle/>
          <a:p>
            <a:pPr marL="514350" indent="-514350">
              <a:spcBef>
                <a:spcPts val="1400"/>
              </a:spcBef>
              <a:buAutoNum type="arabicPeriod"/>
            </a:pPr>
            <a:r>
              <a:rPr lang="en-US" sz="2400" dirty="0">
                <a:solidFill>
                  <a:schemeClr val="tx1"/>
                </a:solidFill>
              </a:rPr>
              <a:t>Map the goal</a:t>
            </a:r>
          </a:p>
          <a:p>
            <a:pPr marL="514350" indent="-514350">
              <a:spcBef>
                <a:spcPts val="1400"/>
              </a:spcBef>
              <a:buAutoNum type="arabicPeriod"/>
            </a:pPr>
            <a:r>
              <a:rPr lang="en-US" sz="2400" dirty="0">
                <a:solidFill>
                  <a:schemeClr val="tx1"/>
                </a:solidFill>
              </a:rPr>
              <a:t>Leadership: culture, example, and expectations</a:t>
            </a:r>
          </a:p>
          <a:p>
            <a:pPr marL="514350" indent="-514350">
              <a:spcBef>
                <a:spcPts val="1400"/>
              </a:spcBef>
              <a:buAutoNum type="arabicPeriod"/>
            </a:pPr>
            <a:r>
              <a:rPr lang="en-US" sz="2400" dirty="0">
                <a:solidFill>
                  <a:schemeClr val="tx1"/>
                </a:solidFill>
              </a:rPr>
              <a:t>What you can measure, you can change</a:t>
            </a:r>
          </a:p>
          <a:p>
            <a:pPr marL="514350" indent="-514350">
              <a:spcBef>
                <a:spcPts val="1400"/>
              </a:spcBef>
              <a:buAutoNum type="arabicPeriod"/>
            </a:pPr>
            <a:r>
              <a:rPr lang="en-US" sz="2400" dirty="0">
                <a:solidFill>
                  <a:schemeClr val="tx1"/>
                </a:solidFill>
              </a:rPr>
              <a:t>Systematic education and system expectations</a:t>
            </a:r>
          </a:p>
          <a:p>
            <a:pPr marL="514350" indent="-514350">
              <a:spcBef>
                <a:spcPts val="1400"/>
              </a:spcBef>
              <a:buAutoNum type="arabicPeriod"/>
            </a:pPr>
            <a:r>
              <a:rPr lang="en-US" sz="2400" dirty="0">
                <a:solidFill>
                  <a:schemeClr val="tx1"/>
                </a:solidFill>
              </a:rPr>
              <a:t>Steady commitment, for the marathon not the sprint</a:t>
            </a:r>
          </a:p>
          <a:p>
            <a:pPr marL="514350" indent="-514350">
              <a:spcBef>
                <a:spcPts val="1400"/>
              </a:spcBef>
              <a:buFont typeface="Arial" panose="020B0604020202020204" pitchFamily="34" charset="0"/>
              <a:buAutoNum type="arabicPeriod"/>
            </a:pPr>
            <a:r>
              <a:rPr lang="en-US" sz="2400" dirty="0">
                <a:solidFill>
                  <a:schemeClr val="tx1"/>
                </a:solidFill>
              </a:rPr>
              <a:t>Willingness to course correct</a:t>
            </a:r>
          </a:p>
          <a:p>
            <a:pPr marL="514350" indent="-514350">
              <a:spcBef>
                <a:spcPts val="1400"/>
              </a:spcBef>
              <a:buAutoNum type="arabicPeriod"/>
            </a:pPr>
            <a:r>
              <a:rPr lang="en-US" sz="2400" dirty="0">
                <a:solidFill>
                  <a:schemeClr val="tx1"/>
                </a:solidFill>
              </a:rPr>
              <a:t>Coordination and cooperation</a:t>
            </a:r>
          </a:p>
        </p:txBody>
      </p:sp>
      <p:sp>
        <p:nvSpPr>
          <p:cNvPr id="5" name="Slide Number Placeholder 4">
            <a:extLst>
              <a:ext uri="{FF2B5EF4-FFF2-40B4-BE49-F238E27FC236}">
                <a16:creationId xmlns:a16="http://schemas.microsoft.com/office/drawing/2014/main" id="{9E7FD20B-83BF-974A-A34F-399E11E85B28}"/>
              </a:ext>
            </a:extLst>
          </p:cNvPr>
          <p:cNvSpPr>
            <a:spLocks noGrp="1"/>
          </p:cNvSpPr>
          <p:nvPr>
            <p:ph type="sldNum" sz="quarter" idx="12"/>
          </p:nvPr>
        </p:nvSpPr>
        <p:spPr/>
        <p:txBody>
          <a:bodyPr/>
          <a:lstStyle/>
          <a:p>
            <a:fld id="{9613E06C-BF75-C64F-BB3A-625D3BF6ECBE}" type="slidenum">
              <a:rPr lang="en-US" smtClean="0"/>
              <a:t>47</a:t>
            </a:fld>
            <a:endParaRPr lang="en-US" dirty="0"/>
          </a:p>
        </p:txBody>
      </p:sp>
      <p:sp>
        <p:nvSpPr>
          <p:cNvPr id="6" name="Title 5">
            <a:extLst>
              <a:ext uri="{FF2B5EF4-FFF2-40B4-BE49-F238E27FC236}">
                <a16:creationId xmlns:a16="http://schemas.microsoft.com/office/drawing/2014/main" id="{DB4F6ECE-A24B-844E-9B8E-E7EDF5FCFE0F}"/>
              </a:ext>
            </a:extLst>
          </p:cNvPr>
          <p:cNvSpPr>
            <a:spLocks noGrp="1"/>
          </p:cNvSpPr>
          <p:nvPr>
            <p:ph type="title"/>
          </p:nvPr>
        </p:nvSpPr>
        <p:spPr/>
        <p:txBody>
          <a:bodyPr/>
          <a:lstStyle/>
          <a:p>
            <a:r>
              <a:rPr lang="en-US" dirty="0"/>
              <a:t>Where to start?</a:t>
            </a:r>
          </a:p>
        </p:txBody>
      </p:sp>
      <p:graphicFrame>
        <p:nvGraphicFramePr>
          <p:cNvPr id="8" name="Diagram 7">
            <a:extLst>
              <a:ext uri="{FF2B5EF4-FFF2-40B4-BE49-F238E27FC236}">
                <a16:creationId xmlns:a16="http://schemas.microsoft.com/office/drawing/2014/main" id="{3B5429B4-50C4-A248-B76E-18FFF3E5DA86}"/>
              </a:ext>
            </a:extLst>
          </p:cNvPr>
          <p:cNvGraphicFramePr/>
          <p:nvPr>
            <p:extLst>
              <p:ext uri="{D42A27DB-BD31-4B8C-83A1-F6EECF244321}">
                <p14:modId xmlns:p14="http://schemas.microsoft.com/office/powerpoint/2010/main" val="2724746549"/>
              </p:ext>
            </p:extLst>
          </p:nvPr>
        </p:nvGraphicFramePr>
        <p:xfrm>
          <a:off x="5876836" y="417414"/>
          <a:ext cx="7503886" cy="5303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CBAE5AF-012A-DA41-AA2F-DA26A54E4C63}"/>
              </a:ext>
            </a:extLst>
          </p:cNvPr>
          <p:cNvSpPr/>
          <p:nvPr/>
        </p:nvSpPr>
        <p:spPr>
          <a:xfrm>
            <a:off x="2533989" y="5262234"/>
            <a:ext cx="7199802" cy="830997"/>
          </a:xfrm>
          <a:prstGeom prst="rect">
            <a:avLst/>
          </a:prstGeom>
          <a:solidFill>
            <a:schemeClr val="accent1">
              <a:lumMod val="20000"/>
              <a:lumOff val="80000"/>
            </a:schemeClr>
          </a:solidFill>
          <a:ln>
            <a:noFill/>
          </a:ln>
        </p:spPr>
        <p:txBody>
          <a:bodyPr wrap="square">
            <a:spAutoFit/>
          </a:bodyPr>
          <a:lstStyle/>
          <a:p>
            <a:r>
              <a:rPr lang="en-US" sz="2400" dirty="0">
                <a:latin typeface="Calibri" panose="020F0502020204030204" pitchFamily="34" charset="0"/>
              </a:rPr>
              <a:t>“…the real work of change is done year by year, month by month, and day by day, by all of us, by each of us…”</a:t>
            </a:r>
            <a:endParaRPr lang="en-US" sz="2400" dirty="0"/>
          </a:p>
        </p:txBody>
      </p:sp>
      <p:sp>
        <p:nvSpPr>
          <p:cNvPr id="12" name="Footer Placeholder 4">
            <a:extLst>
              <a:ext uri="{FF2B5EF4-FFF2-40B4-BE49-F238E27FC236}">
                <a16:creationId xmlns:a16="http://schemas.microsoft.com/office/drawing/2014/main" id="{B18B85B9-1C71-854E-B237-20F06372F30D}"/>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46006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CD1388-1581-1C43-A4A7-E991E4EE50CE}"/>
              </a:ext>
            </a:extLst>
          </p:cNvPr>
          <p:cNvSpPr>
            <a:spLocks noGrp="1"/>
          </p:cNvSpPr>
          <p:nvPr>
            <p:ph type="sldNum" sz="quarter" idx="12"/>
          </p:nvPr>
        </p:nvSpPr>
        <p:spPr/>
        <p:txBody>
          <a:bodyPr/>
          <a:lstStyle/>
          <a:p>
            <a:fld id="{9613E06C-BF75-C64F-BB3A-625D3BF6ECBE}" type="slidenum">
              <a:rPr lang="en-US" smtClean="0"/>
              <a:t>48</a:t>
            </a:fld>
            <a:endParaRPr lang="en-US" dirty="0"/>
          </a:p>
        </p:txBody>
      </p:sp>
      <p:sp>
        <p:nvSpPr>
          <p:cNvPr id="2" name="Title 1">
            <a:extLst>
              <a:ext uri="{FF2B5EF4-FFF2-40B4-BE49-F238E27FC236}">
                <a16:creationId xmlns:a16="http://schemas.microsoft.com/office/drawing/2014/main" id="{4EBA9F53-A534-A64A-9239-CA55F4FDB109}"/>
              </a:ext>
            </a:extLst>
          </p:cNvPr>
          <p:cNvSpPr>
            <a:spLocks noGrp="1"/>
          </p:cNvSpPr>
          <p:nvPr>
            <p:ph type="title"/>
          </p:nvPr>
        </p:nvSpPr>
        <p:spPr/>
        <p:txBody>
          <a:bodyPr/>
          <a:lstStyle/>
          <a:p>
            <a:r>
              <a:rPr lang="en-US" dirty="0"/>
              <a:t>Thank you</a:t>
            </a:r>
          </a:p>
        </p:txBody>
      </p:sp>
      <p:sp>
        <p:nvSpPr>
          <p:cNvPr id="7" name="TextBox 6">
            <a:extLst>
              <a:ext uri="{FF2B5EF4-FFF2-40B4-BE49-F238E27FC236}">
                <a16:creationId xmlns:a16="http://schemas.microsoft.com/office/drawing/2014/main" id="{A28BAAAD-33F9-4642-BBDE-126679B027E8}"/>
              </a:ext>
            </a:extLst>
          </p:cNvPr>
          <p:cNvSpPr txBox="1"/>
          <p:nvPr/>
        </p:nvSpPr>
        <p:spPr>
          <a:xfrm>
            <a:off x="1100833" y="1871893"/>
            <a:ext cx="10394192" cy="1200329"/>
          </a:xfrm>
          <a:prstGeom prst="rect">
            <a:avLst/>
          </a:prstGeom>
          <a:noFill/>
        </p:spPr>
        <p:txBody>
          <a:bodyPr wrap="none" rtlCol="0">
            <a:spAutoFit/>
          </a:bodyPr>
          <a:lstStyle/>
          <a:p>
            <a:pPr algn="ctr"/>
            <a:r>
              <a:rPr lang="en-US" sz="2400" dirty="0">
                <a:latin typeface="Myriad Pro" panose="020B0503030403020204" pitchFamily="34" charset="0"/>
              </a:rPr>
              <a:t>We look forward to hearing from you. Comments and suggestions are welcome </a:t>
            </a:r>
          </a:p>
          <a:p>
            <a:pPr algn="ctr"/>
            <a:endParaRPr lang="en-US" sz="2400" dirty="0">
              <a:latin typeface="Myriad Pro" panose="020B0503030403020204" pitchFamily="34" charset="0"/>
            </a:endParaRPr>
          </a:p>
          <a:p>
            <a:pPr algn="ctr"/>
            <a:r>
              <a:rPr lang="en-US" sz="2400" dirty="0">
                <a:latin typeface="Myriad Pro" panose="020B0503030403020204" pitchFamily="34" charset="0"/>
                <a:hlinkClick r:id="rId2"/>
              </a:rPr>
              <a:t>MRCTCenter@bwh.harvard.edu</a:t>
            </a:r>
            <a:endParaRPr lang="en-US" sz="2400" dirty="0">
              <a:latin typeface="Myriad Pro" panose="020B0503030403020204" pitchFamily="34" charset="0"/>
            </a:endParaRPr>
          </a:p>
        </p:txBody>
      </p:sp>
      <p:sp>
        <p:nvSpPr>
          <p:cNvPr id="3" name="TextBox 2">
            <a:extLst>
              <a:ext uri="{FF2B5EF4-FFF2-40B4-BE49-F238E27FC236}">
                <a16:creationId xmlns:a16="http://schemas.microsoft.com/office/drawing/2014/main" id="{78A02111-2C7A-0743-95EB-7C9A9664E39A}"/>
              </a:ext>
            </a:extLst>
          </p:cNvPr>
          <p:cNvSpPr txBox="1"/>
          <p:nvPr/>
        </p:nvSpPr>
        <p:spPr>
          <a:xfrm>
            <a:off x="1240153" y="3871913"/>
            <a:ext cx="10115550" cy="830997"/>
          </a:xfrm>
          <a:prstGeom prst="rect">
            <a:avLst/>
          </a:prstGeom>
          <a:noFill/>
        </p:spPr>
        <p:txBody>
          <a:bodyPr wrap="square" rtlCol="0">
            <a:spAutoFit/>
          </a:bodyPr>
          <a:lstStyle/>
          <a:p>
            <a:r>
              <a:rPr lang="en-US" sz="2400" dirty="0">
                <a:latin typeface="Myriad Pro" panose="020B0503030403020204" pitchFamily="34" charset="0"/>
              </a:rPr>
              <a:t>For more information on the MRCT Center Diversity in Clinical Research project, please visit: </a:t>
            </a:r>
            <a:r>
              <a:rPr lang="en-US" sz="2400" u="sng" dirty="0">
                <a:latin typeface="Myriad Pro" panose="020B0503030403020204" pitchFamily="34" charset="0"/>
                <a:hlinkClick r:id="rId3" tooltip="https://mrctcenter.org/diversity-in-clinical-research/"/>
              </a:rPr>
              <a:t>https://mrctcenter.org/diversity-in-clinical-research/</a:t>
            </a:r>
            <a:endParaRPr lang="en-US" sz="2400" dirty="0">
              <a:latin typeface="Myriad Pro" panose="020B0503030403020204" pitchFamily="34" charset="0"/>
            </a:endParaRPr>
          </a:p>
        </p:txBody>
      </p:sp>
      <p:sp>
        <p:nvSpPr>
          <p:cNvPr id="9" name="Footer Placeholder 4">
            <a:extLst>
              <a:ext uri="{FF2B5EF4-FFF2-40B4-BE49-F238E27FC236}">
                <a16:creationId xmlns:a16="http://schemas.microsoft.com/office/drawing/2014/main" id="{EC233415-9257-8B4B-B784-BA87EF742058}"/>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195142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C66A06-0392-CE4B-A10B-C4246EB16C46}"/>
              </a:ext>
            </a:extLst>
          </p:cNvPr>
          <p:cNvSpPr>
            <a:spLocks noGrp="1"/>
          </p:cNvSpPr>
          <p:nvPr>
            <p:ph type="title"/>
          </p:nvPr>
        </p:nvSpPr>
        <p:spPr>
          <a:xfrm>
            <a:off x="817335" y="1571913"/>
            <a:ext cx="10190161" cy="2852737"/>
          </a:xfrm>
        </p:spPr>
        <p:txBody>
          <a:bodyPr/>
          <a:lstStyle/>
          <a:p>
            <a:r>
              <a:rPr lang="en-US" b="0" dirty="0"/>
              <a:t>The Case For Diversity in Clinical Research</a:t>
            </a:r>
          </a:p>
        </p:txBody>
      </p:sp>
      <p:sp>
        <p:nvSpPr>
          <p:cNvPr id="5" name="Slide Number Placeholder 4">
            <a:extLst>
              <a:ext uri="{FF2B5EF4-FFF2-40B4-BE49-F238E27FC236}">
                <a16:creationId xmlns:a16="http://schemas.microsoft.com/office/drawing/2014/main" id="{9C7FA3C8-14F2-684B-9876-37BC3E20A7E7}"/>
              </a:ext>
            </a:extLst>
          </p:cNvPr>
          <p:cNvSpPr>
            <a:spLocks noGrp="1"/>
          </p:cNvSpPr>
          <p:nvPr>
            <p:ph type="sldNum" sz="quarter" idx="12"/>
          </p:nvPr>
        </p:nvSpPr>
        <p:spPr/>
        <p:txBody>
          <a:bodyPr/>
          <a:lstStyle/>
          <a:p>
            <a:fld id="{9613E06C-BF75-C64F-BB3A-625D3BF6ECBE}" type="slidenum">
              <a:rPr lang="en-US" smtClean="0"/>
              <a:t>5</a:t>
            </a:fld>
            <a:endParaRPr lang="en-US" dirty="0"/>
          </a:p>
        </p:txBody>
      </p:sp>
    </p:spTree>
    <p:extLst>
      <p:ext uri="{BB962C8B-B14F-4D97-AF65-F5344CB8AC3E}">
        <p14:creationId xmlns:p14="http://schemas.microsoft.com/office/powerpoint/2010/main" val="384274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64E50C8-271A-6C40-B5EB-1EAC2195FFA8}"/>
              </a:ext>
            </a:extLst>
          </p:cNvPr>
          <p:cNvSpPr>
            <a:spLocks noGrp="1"/>
          </p:cNvSpPr>
          <p:nvPr>
            <p:ph type="title"/>
          </p:nvPr>
        </p:nvSpPr>
        <p:spPr>
          <a:xfrm>
            <a:off x="603046" y="214314"/>
            <a:ext cx="11430421" cy="990016"/>
          </a:xfrm>
        </p:spPr>
        <p:txBody>
          <a:bodyPr/>
          <a:lstStyle/>
          <a:p>
            <a:r>
              <a:rPr lang="en-US" altLang="en-US" dirty="0">
                <a:ea typeface="ＭＳ Ｐゴシック" panose="020B0600070205080204" pitchFamily="34" charset="-128"/>
              </a:rPr>
              <a:t>Health disparities by race and ethnicity in the COVID-19 pandemic</a:t>
            </a:r>
          </a:p>
        </p:txBody>
      </p:sp>
      <p:sp>
        <p:nvSpPr>
          <p:cNvPr id="12" name="Slide Number Placeholder 11">
            <a:extLst>
              <a:ext uri="{FF2B5EF4-FFF2-40B4-BE49-F238E27FC236}">
                <a16:creationId xmlns:a16="http://schemas.microsoft.com/office/drawing/2014/main" id="{58F89FC9-C519-1D4D-A0AD-FB9F331AF686}"/>
              </a:ext>
            </a:extLst>
          </p:cNvPr>
          <p:cNvSpPr>
            <a:spLocks noGrp="1"/>
          </p:cNvSpPr>
          <p:nvPr>
            <p:ph type="sldNum" sz="quarter" idx="12"/>
          </p:nvPr>
        </p:nvSpPr>
        <p:spPr>
          <a:xfrm>
            <a:off x="9528907" y="6372949"/>
            <a:ext cx="1713904" cy="365125"/>
          </a:xfrm>
        </p:spPr>
        <p:txBody>
          <a:bodyPr/>
          <a:lstStyle/>
          <a:p>
            <a:fld id="{9613E06C-BF75-C64F-BB3A-625D3BF6ECBE}" type="slidenum">
              <a:rPr lang="en-US" smtClean="0"/>
              <a:t>6</a:t>
            </a:fld>
            <a:endParaRPr lang="en-US" dirty="0"/>
          </a:p>
        </p:txBody>
      </p:sp>
      <p:sp>
        <p:nvSpPr>
          <p:cNvPr id="2" name="TextBox 1">
            <a:extLst>
              <a:ext uri="{FF2B5EF4-FFF2-40B4-BE49-F238E27FC236}">
                <a16:creationId xmlns:a16="http://schemas.microsoft.com/office/drawing/2014/main" id="{3363DDC8-74F3-F14B-B324-E7BE5200CAD5}"/>
              </a:ext>
            </a:extLst>
          </p:cNvPr>
          <p:cNvSpPr txBox="1"/>
          <p:nvPr/>
        </p:nvSpPr>
        <p:spPr>
          <a:xfrm>
            <a:off x="9609989" y="1787498"/>
            <a:ext cx="671348" cy="369332"/>
          </a:xfrm>
          <a:prstGeom prst="rect">
            <a:avLst/>
          </a:prstGeom>
          <a:noFill/>
        </p:spPr>
        <p:txBody>
          <a:bodyPr wrap="square" rtlCol="0">
            <a:spAutoFit/>
          </a:bodyPr>
          <a:lstStyle/>
          <a:p>
            <a:r>
              <a:rPr lang="en-US" dirty="0"/>
              <a:t>3.3</a:t>
            </a:r>
          </a:p>
        </p:txBody>
      </p:sp>
      <p:sp>
        <p:nvSpPr>
          <p:cNvPr id="15" name="TextBox 14">
            <a:extLst>
              <a:ext uri="{FF2B5EF4-FFF2-40B4-BE49-F238E27FC236}">
                <a16:creationId xmlns:a16="http://schemas.microsoft.com/office/drawing/2014/main" id="{E05A8C21-78F6-FA4F-92F5-14A3FBC90FB8}"/>
              </a:ext>
            </a:extLst>
          </p:cNvPr>
          <p:cNvSpPr txBox="1"/>
          <p:nvPr/>
        </p:nvSpPr>
        <p:spPr>
          <a:xfrm>
            <a:off x="9609989" y="2077760"/>
            <a:ext cx="671348" cy="369332"/>
          </a:xfrm>
          <a:prstGeom prst="rect">
            <a:avLst/>
          </a:prstGeom>
          <a:noFill/>
        </p:spPr>
        <p:txBody>
          <a:bodyPr wrap="square" rtlCol="0">
            <a:spAutoFit/>
          </a:bodyPr>
          <a:lstStyle/>
          <a:p>
            <a:r>
              <a:rPr lang="en-US" dirty="0"/>
              <a:t>2.6</a:t>
            </a:r>
          </a:p>
        </p:txBody>
      </p:sp>
      <p:sp>
        <p:nvSpPr>
          <p:cNvPr id="16" name="TextBox 15">
            <a:extLst>
              <a:ext uri="{FF2B5EF4-FFF2-40B4-BE49-F238E27FC236}">
                <a16:creationId xmlns:a16="http://schemas.microsoft.com/office/drawing/2014/main" id="{77EE874C-AA10-4F4C-8D3D-FEDAF381DCB0}"/>
              </a:ext>
            </a:extLst>
          </p:cNvPr>
          <p:cNvSpPr txBox="1"/>
          <p:nvPr/>
        </p:nvSpPr>
        <p:spPr>
          <a:xfrm>
            <a:off x="9609989" y="2374459"/>
            <a:ext cx="671348" cy="369332"/>
          </a:xfrm>
          <a:prstGeom prst="rect">
            <a:avLst/>
          </a:prstGeom>
          <a:noFill/>
        </p:spPr>
        <p:txBody>
          <a:bodyPr wrap="square" rtlCol="0">
            <a:spAutoFit/>
          </a:bodyPr>
          <a:lstStyle/>
          <a:p>
            <a:r>
              <a:rPr lang="en-US" dirty="0"/>
              <a:t>2.4</a:t>
            </a:r>
          </a:p>
        </p:txBody>
      </p:sp>
      <p:sp>
        <p:nvSpPr>
          <p:cNvPr id="17" name="TextBox 16">
            <a:extLst>
              <a:ext uri="{FF2B5EF4-FFF2-40B4-BE49-F238E27FC236}">
                <a16:creationId xmlns:a16="http://schemas.microsoft.com/office/drawing/2014/main" id="{5FE720FC-704F-1542-B6AB-5035E46A5DA4}"/>
              </a:ext>
            </a:extLst>
          </p:cNvPr>
          <p:cNvSpPr txBox="1"/>
          <p:nvPr/>
        </p:nvSpPr>
        <p:spPr>
          <a:xfrm>
            <a:off x="9609989" y="2659481"/>
            <a:ext cx="671348" cy="369332"/>
          </a:xfrm>
          <a:prstGeom prst="rect">
            <a:avLst/>
          </a:prstGeom>
          <a:noFill/>
        </p:spPr>
        <p:txBody>
          <a:bodyPr wrap="square" rtlCol="0">
            <a:spAutoFit/>
          </a:bodyPr>
          <a:lstStyle/>
          <a:p>
            <a:r>
              <a:rPr lang="en-US" dirty="0"/>
              <a:t>2.0</a:t>
            </a:r>
          </a:p>
        </p:txBody>
      </p:sp>
      <p:sp>
        <p:nvSpPr>
          <p:cNvPr id="18" name="TextBox 17">
            <a:extLst>
              <a:ext uri="{FF2B5EF4-FFF2-40B4-BE49-F238E27FC236}">
                <a16:creationId xmlns:a16="http://schemas.microsoft.com/office/drawing/2014/main" id="{AE3B8468-E444-C340-9413-E6B383D4A65B}"/>
              </a:ext>
            </a:extLst>
          </p:cNvPr>
          <p:cNvSpPr txBox="1"/>
          <p:nvPr/>
        </p:nvSpPr>
        <p:spPr>
          <a:xfrm>
            <a:off x="9715208" y="2931970"/>
            <a:ext cx="671348" cy="646331"/>
          </a:xfrm>
          <a:prstGeom prst="rect">
            <a:avLst/>
          </a:prstGeom>
          <a:noFill/>
        </p:spPr>
        <p:txBody>
          <a:bodyPr wrap="square" rtlCol="0">
            <a:spAutoFit/>
          </a:bodyPr>
          <a:lstStyle/>
          <a:p>
            <a:r>
              <a:rPr lang="en-US" dirty="0"/>
              <a:t>1</a:t>
            </a:r>
          </a:p>
          <a:p>
            <a:r>
              <a:rPr lang="en-US" dirty="0"/>
              <a:t>1</a:t>
            </a:r>
          </a:p>
        </p:txBody>
      </p:sp>
      <p:sp>
        <p:nvSpPr>
          <p:cNvPr id="7" name="TextBox 6">
            <a:extLst>
              <a:ext uri="{FF2B5EF4-FFF2-40B4-BE49-F238E27FC236}">
                <a16:creationId xmlns:a16="http://schemas.microsoft.com/office/drawing/2014/main" id="{B5CF8114-8251-A346-AF4A-AC5C3150814E}"/>
              </a:ext>
            </a:extLst>
          </p:cNvPr>
          <p:cNvSpPr txBox="1"/>
          <p:nvPr/>
        </p:nvSpPr>
        <p:spPr>
          <a:xfrm>
            <a:off x="9301254" y="1585599"/>
            <a:ext cx="1143262" cy="307777"/>
          </a:xfrm>
          <a:prstGeom prst="rect">
            <a:avLst/>
          </a:prstGeom>
          <a:noFill/>
        </p:spPr>
        <p:txBody>
          <a:bodyPr wrap="none" rtlCol="0">
            <a:spAutoFit/>
          </a:bodyPr>
          <a:lstStyle/>
          <a:p>
            <a:r>
              <a:rPr lang="en-US" sz="1400" dirty="0"/>
              <a:t>Fold increase</a:t>
            </a:r>
          </a:p>
        </p:txBody>
      </p:sp>
      <p:pic>
        <p:nvPicPr>
          <p:cNvPr id="34" name="Picture 33" descr="A picture containing knife&#10;&#10;Description automatically generated">
            <a:extLst>
              <a:ext uri="{FF2B5EF4-FFF2-40B4-BE49-F238E27FC236}">
                <a16:creationId xmlns:a16="http://schemas.microsoft.com/office/drawing/2014/main" id="{DB1BE631-791C-4949-98FB-355F19E32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950" y="4876604"/>
            <a:ext cx="4403215" cy="1241202"/>
          </a:xfrm>
          <a:prstGeom prst="rect">
            <a:avLst/>
          </a:prstGeom>
        </p:spPr>
      </p:pic>
      <p:pic>
        <p:nvPicPr>
          <p:cNvPr id="35" name="Picture 34" descr="A close up of a logo&#10;&#10;Description automatically generated">
            <a:extLst>
              <a:ext uri="{FF2B5EF4-FFF2-40B4-BE49-F238E27FC236}">
                <a16:creationId xmlns:a16="http://schemas.microsoft.com/office/drawing/2014/main" id="{0E44C22E-2461-9046-A858-BD93A760E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074" y="4902459"/>
            <a:ext cx="2318483" cy="552806"/>
          </a:xfrm>
          <a:prstGeom prst="rect">
            <a:avLst/>
          </a:prstGeom>
        </p:spPr>
      </p:pic>
      <p:pic>
        <p:nvPicPr>
          <p:cNvPr id="36" name="Picture 35" descr="A screenshot of a cell phone&#10;&#10;Description automatically generated">
            <a:extLst>
              <a:ext uri="{FF2B5EF4-FFF2-40B4-BE49-F238E27FC236}">
                <a16:creationId xmlns:a16="http://schemas.microsoft.com/office/drawing/2014/main" id="{019FD678-552C-DA43-8408-66DDCA1523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4559" y="4279137"/>
            <a:ext cx="3871752" cy="1696757"/>
          </a:xfrm>
          <a:prstGeom prst="rect">
            <a:avLst/>
          </a:prstGeom>
        </p:spPr>
      </p:pic>
      <p:sp>
        <p:nvSpPr>
          <p:cNvPr id="37" name="Rectangle 36">
            <a:extLst>
              <a:ext uri="{FF2B5EF4-FFF2-40B4-BE49-F238E27FC236}">
                <a16:creationId xmlns:a16="http://schemas.microsoft.com/office/drawing/2014/main" id="{E8DA44B2-0170-614F-A564-1F37ADB6E49E}"/>
              </a:ext>
            </a:extLst>
          </p:cNvPr>
          <p:cNvSpPr/>
          <p:nvPr/>
        </p:nvSpPr>
        <p:spPr>
          <a:xfrm>
            <a:off x="6806259" y="5998822"/>
            <a:ext cx="3700052" cy="261610"/>
          </a:xfrm>
          <a:prstGeom prst="rect">
            <a:avLst/>
          </a:prstGeom>
        </p:spPr>
        <p:txBody>
          <a:bodyPr wrap="none">
            <a:spAutoFit/>
          </a:bodyPr>
          <a:lstStyle/>
          <a:p>
            <a:r>
              <a:rPr lang="en-US" sz="1100" dirty="0">
                <a:hlinkClick r:id="rId6"/>
              </a:rPr>
              <a:t>https://jamanetwork.com/journals/jama/fullarticle/2769611</a:t>
            </a:r>
            <a:r>
              <a:rPr lang="en-US" sz="1100" dirty="0"/>
              <a:t> </a:t>
            </a:r>
          </a:p>
        </p:txBody>
      </p:sp>
      <p:sp>
        <p:nvSpPr>
          <p:cNvPr id="8" name="Rectangle 7">
            <a:extLst>
              <a:ext uri="{FF2B5EF4-FFF2-40B4-BE49-F238E27FC236}">
                <a16:creationId xmlns:a16="http://schemas.microsoft.com/office/drawing/2014/main" id="{EECE2399-D953-E942-BB53-9FBC8EB012B1}"/>
              </a:ext>
            </a:extLst>
          </p:cNvPr>
          <p:cNvSpPr/>
          <p:nvPr/>
        </p:nvSpPr>
        <p:spPr>
          <a:xfrm>
            <a:off x="1015950" y="4083204"/>
            <a:ext cx="4602381" cy="769441"/>
          </a:xfrm>
          <a:prstGeom prst="rect">
            <a:avLst/>
          </a:prstGeom>
        </p:spPr>
        <p:txBody>
          <a:bodyPr wrap="square">
            <a:spAutoFit/>
          </a:bodyPr>
          <a:lstStyle/>
          <a:p>
            <a:r>
              <a:rPr lang="en-US" sz="2200" b="1" dirty="0"/>
              <a:t>Evidence exists that groups remain underrepresented in research</a:t>
            </a:r>
            <a:endParaRPr lang="en-US" sz="2200" dirty="0"/>
          </a:p>
        </p:txBody>
      </p:sp>
      <p:sp>
        <p:nvSpPr>
          <p:cNvPr id="4" name="TextBox 3">
            <a:extLst>
              <a:ext uri="{FF2B5EF4-FFF2-40B4-BE49-F238E27FC236}">
                <a16:creationId xmlns:a16="http://schemas.microsoft.com/office/drawing/2014/main" id="{BA95DA8D-7544-E64C-88FA-3B5C6BE84E77}"/>
              </a:ext>
            </a:extLst>
          </p:cNvPr>
          <p:cNvSpPr txBox="1"/>
          <p:nvPr/>
        </p:nvSpPr>
        <p:spPr>
          <a:xfrm>
            <a:off x="1015950" y="1176419"/>
            <a:ext cx="10049289" cy="430887"/>
          </a:xfrm>
          <a:prstGeom prst="rect">
            <a:avLst/>
          </a:prstGeom>
          <a:noFill/>
        </p:spPr>
        <p:txBody>
          <a:bodyPr wrap="none" rtlCol="0">
            <a:spAutoFit/>
          </a:bodyPr>
          <a:lstStyle/>
          <a:p>
            <a:r>
              <a:rPr lang="en-US" sz="2200" b="1" dirty="0"/>
              <a:t>Adjusted for age, race and ethnicity widens the gap in mortality compared to Whites</a:t>
            </a:r>
          </a:p>
        </p:txBody>
      </p:sp>
      <p:sp>
        <p:nvSpPr>
          <p:cNvPr id="9" name="TextBox 8">
            <a:extLst>
              <a:ext uri="{FF2B5EF4-FFF2-40B4-BE49-F238E27FC236}">
                <a16:creationId xmlns:a16="http://schemas.microsoft.com/office/drawing/2014/main" id="{A8E3110A-A383-CF4B-A385-AEAB65806F0F}"/>
              </a:ext>
            </a:extLst>
          </p:cNvPr>
          <p:cNvSpPr txBox="1"/>
          <p:nvPr/>
        </p:nvSpPr>
        <p:spPr>
          <a:xfrm>
            <a:off x="10469274" y="3547256"/>
            <a:ext cx="1191929" cy="307777"/>
          </a:xfrm>
          <a:prstGeom prst="rect">
            <a:avLst/>
          </a:prstGeom>
          <a:noFill/>
        </p:spPr>
        <p:txBody>
          <a:bodyPr wrap="none" rtlCol="0">
            <a:spAutoFit/>
          </a:bodyPr>
          <a:lstStyle/>
          <a:p>
            <a:r>
              <a:rPr lang="en-US" sz="1400" dirty="0"/>
              <a:t>3 March 2021</a:t>
            </a:r>
          </a:p>
        </p:txBody>
      </p:sp>
      <p:pic>
        <p:nvPicPr>
          <p:cNvPr id="10" name="Picture 9" descr="A picture containing icon&#10;&#10;Description automatically generated">
            <a:extLst>
              <a:ext uri="{FF2B5EF4-FFF2-40B4-BE49-F238E27FC236}">
                <a16:creationId xmlns:a16="http://schemas.microsoft.com/office/drawing/2014/main" id="{9BFAD6EC-A343-4E43-846D-ABEF4F2A18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4331" y="1768787"/>
            <a:ext cx="8295658" cy="1908391"/>
          </a:xfrm>
          <a:prstGeom prst="rect">
            <a:avLst/>
          </a:prstGeom>
        </p:spPr>
      </p:pic>
      <p:sp>
        <p:nvSpPr>
          <p:cNvPr id="6" name="Rectangle 5">
            <a:extLst>
              <a:ext uri="{FF2B5EF4-FFF2-40B4-BE49-F238E27FC236}">
                <a16:creationId xmlns:a16="http://schemas.microsoft.com/office/drawing/2014/main" id="{8A7727C7-B37B-9840-9628-4A72C3B4DCD4}"/>
              </a:ext>
            </a:extLst>
          </p:cNvPr>
          <p:cNvSpPr/>
          <p:nvPr/>
        </p:nvSpPr>
        <p:spPr>
          <a:xfrm>
            <a:off x="7646963" y="3813662"/>
            <a:ext cx="4277261" cy="307777"/>
          </a:xfrm>
          <a:prstGeom prst="rect">
            <a:avLst/>
          </a:prstGeom>
        </p:spPr>
        <p:txBody>
          <a:bodyPr wrap="none">
            <a:spAutoFit/>
          </a:bodyPr>
          <a:lstStyle/>
          <a:p>
            <a:r>
              <a:rPr lang="en-US" sz="1400" dirty="0">
                <a:hlinkClick r:id="rId8"/>
              </a:rPr>
              <a:t>https://www.apmresearchlab.org/covid/deaths-by-race</a:t>
            </a:r>
            <a:r>
              <a:rPr lang="en-US" sz="1400" dirty="0"/>
              <a:t> </a:t>
            </a:r>
          </a:p>
        </p:txBody>
      </p:sp>
      <p:sp>
        <p:nvSpPr>
          <p:cNvPr id="22" name="Footer Placeholder 4">
            <a:extLst>
              <a:ext uri="{FF2B5EF4-FFF2-40B4-BE49-F238E27FC236}">
                <a16:creationId xmlns:a16="http://schemas.microsoft.com/office/drawing/2014/main" id="{A563EDF5-41D7-C24E-92F3-72657F271AE9}"/>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6966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939B4-F7AB-1747-AB3B-17FCC5D01F19}"/>
              </a:ext>
            </a:extLst>
          </p:cNvPr>
          <p:cNvSpPr>
            <a:spLocks noGrp="1"/>
          </p:cNvSpPr>
          <p:nvPr>
            <p:ph type="sldNum" sz="quarter" idx="12"/>
          </p:nvPr>
        </p:nvSpPr>
        <p:spPr/>
        <p:txBody>
          <a:bodyPr/>
          <a:lstStyle/>
          <a:p>
            <a:fld id="{9613E06C-BF75-C64F-BB3A-625D3BF6ECBE}" type="slidenum">
              <a:rPr lang="en-US" smtClean="0"/>
              <a:t>7</a:t>
            </a:fld>
            <a:endParaRPr lang="en-US"/>
          </a:p>
        </p:txBody>
      </p:sp>
      <p:pic>
        <p:nvPicPr>
          <p:cNvPr id="7" name="Picture 6" descr="Diagram&#10;&#10;Description automatically generated">
            <a:extLst>
              <a:ext uri="{FF2B5EF4-FFF2-40B4-BE49-F238E27FC236}">
                <a16:creationId xmlns:a16="http://schemas.microsoft.com/office/drawing/2014/main" id="{A869A109-B63C-BC4B-97BA-1190AC7289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604" y="2006699"/>
            <a:ext cx="2552490" cy="2587296"/>
          </a:xfrm>
          <a:prstGeom prst="rect">
            <a:avLst/>
          </a:prstGeom>
        </p:spPr>
      </p:pic>
      <p:pic>
        <p:nvPicPr>
          <p:cNvPr id="8" name="Picture 7" descr="A picture containing chart, sunburst chart&#10;&#10;Description automatically generated">
            <a:extLst>
              <a:ext uri="{FF2B5EF4-FFF2-40B4-BE49-F238E27FC236}">
                <a16:creationId xmlns:a16="http://schemas.microsoft.com/office/drawing/2014/main" id="{9927474A-3120-8844-94CB-F93EFA25D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4784" y="1969166"/>
            <a:ext cx="1739628" cy="2367827"/>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B502374B-C2A8-3647-A243-84CC4930F1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59102" y="2495362"/>
            <a:ext cx="2744708" cy="1315436"/>
          </a:xfrm>
          <a:prstGeom prst="rect">
            <a:avLst/>
          </a:prstGeom>
        </p:spPr>
      </p:pic>
      <p:pic>
        <p:nvPicPr>
          <p:cNvPr id="10" name="Picture 9" descr="A picture containing stereo, device&#10;&#10;Description automatically generated">
            <a:extLst>
              <a:ext uri="{FF2B5EF4-FFF2-40B4-BE49-F238E27FC236}">
                <a16:creationId xmlns:a16="http://schemas.microsoft.com/office/drawing/2014/main" id="{D1F536D0-DFC2-B249-BBC6-A398E2C8AA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2075" y="1473255"/>
            <a:ext cx="2249182" cy="3120740"/>
          </a:xfrm>
          <a:prstGeom prst="rect">
            <a:avLst/>
          </a:prstGeom>
        </p:spPr>
      </p:pic>
      <p:sp>
        <p:nvSpPr>
          <p:cNvPr id="11" name="Rectangle 10">
            <a:extLst>
              <a:ext uri="{FF2B5EF4-FFF2-40B4-BE49-F238E27FC236}">
                <a16:creationId xmlns:a16="http://schemas.microsoft.com/office/drawing/2014/main" id="{947B197E-FAC1-FE4D-A820-30AF4C362E56}"/>
              </a:ext>
            </a:extLst>
          </p:cNvPr>
          <p:cNvSpPr/>
          <p:nvPr/>
        </p:nvSpPr>
        <p:spPr>
          <a:xfrm>
            <a:off x="8287437" y="4529172"/>
            <a:ext cx="6362932" cy="307777"/>
          </a:xfrm>
          <a:prstGeom prst="rect">
            <a:avLst/>
          </a:prstGeom>
        </p:spPr>
        <p:txBody>
          <a:bodyPr wrap="square">
            <a:spAutoFit/>
          </a:bodyPr>
          <a:lstStyle/>
          <a:p>
            <a:r>
              <a:rPr lang="en-US" sz="1400" dirty="0">
                <a:hlinkClick r:id="rId6"/>
              </a:rPr>
              <a:t>https://www.fda.gov/media/143592/download</a:t>
            </a:r>
            <a:r>
              <a:rPr lang="en-US" sz="1400" dirty="0"/>
              <a:t> </a:t>
            </a:r>
          </a:p>
        </p:txBody>
      </p:sp>
      <p:sp>
        <p:nvSpPr>
          <p:cNvPr id="13" name="Title 4">
            <a:extLst>
              <a:ext uri="{FF2B5EF4-FFF2-40B4-BE49-F238E27FC236}">
                <a16:creationId xmlns:a16="http://schemas.microsoft.com/office/drawing/2014/main" id="{E657720B-BE9C-2B4D-A22E-39167175FE9C}"/>
              </a:ext>
            </a:extLst>
          </p:cNvPr>
          <p:cNvSpPr>
            <a:spLocks noGrp="1"/>
          </p:cNvSpPr>
          <p:nvPr>
            <p:ph type="title"/>
          </p:nvPr>
        </p:nvSpPr>
        <p:spPr>
          <a:xfrm>
            <a:off x="725378" y="169567"/>
            <a:ext cx="10457427" cy="954107"/>
          </a:xfrm>
        </p:spPr>
        <p:txBody>
          <a:bodyPr>
            <a:normAutofit/>
          </a:bodyPr>
          <a:lstStyle/>
          <a:p>
            <a:r>
              <a:rPr lang="en-US" dirty="0">
                <a:cs typeface="Calibri" panose="020F0502020204030204" pitchFamily="34" charset="0"/>
              </a:rPr>
              <a:t>FDA Drug Trial Snapshots: Summaries</a:t>
            </a:r>
            <a:endParaRPr lang="en-US" dirty="0"/>
          </a:p>
        </p:txBody>
      </p:sp>
      <p:sp>
        <p:nvSpPr>
          <p:cNvPr id="14" name="Rectangle 13">
            <a:extLst>
              <a:ext uri="{FF2B5EF4-FFF2-40B4-BE49-F238E27FC236}">
                <a16:creationId xmlns:a16="http://schemas.microsoft.com/office/drawing/2014/main" id="{2B220E1C-888C-3647-AE51-63EAFE220F09}"/>
              </a:ext>
            </a:extLst>
          </p:cNvPr>
          <p:cNvSpPr/>
          <p:nvPr/>
        </p:nvSpPr>
        <p:spPr>
          <a:xfrm>
            <a:off x="3705921" y="1107090"/>
            <a:ext cx="6595076" cy="707886"/>
          </a:xfrm>
          <a:prstGeom prst="rect">
            <a:avLst/>
          </a:prstGeom>
        </p:spPr>
        <p:txBody>
          <a:bodyPr wrap="square">
            <a:spAutoFit/>
          </a:bodyPr>
          <a:lstStyle/>
          <a:p>
            <a:pPr algn="ctr"/>
            <a:r>
              <a:rPr lang="en-US" sz="2000" dirty="0">
                <a:latin typeface="Calibri" panose="020F0502020204030204" pitchFamily="34" charset="0"/>
              </a:rPr>
              <a:t>Participation of individuals by race in clinical trials globally and the United States, 2015 - 2019</a:t>
            </a:r>
            <a:endParaRPr lang="en-US" sz="2000" dirty="0"/>
          </a:p>
        </p:txBody>
      </p:sp>
      <p:pic>
        <p:nvPicPr>
          <p:cNvPr id="16" name="Picture 15">
            <a:extLst>
              <a:ext uri="{FF2B5EF4-FFF2-40B4-BE49-F238E27FC236}">
                <a16:creationId xmlns:a16="http://schemas.microsoft.com/office/drawing/2014/main" id="{1AA69B7A-BEDD-6840-90FB-6D72C6739D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201" y="1050225"/>
            <a:ext cx="2556548" cy="1972279"/>
          </a:xfrm>
          <a:prstGeom prst="rect">
            <a:avLst/>
          </a:prstGeom>
        </p:spPr>
      </p:pic>
      <p:sp>
        <p:nvSpPr>
          <p:cNvPr id="2" name="TextBox 1">
            <a:extLst>
              <a:ext uri="{FF2B5EF4-FFF2-40B4-BE49-F238E27FC236}">
                <a16:creationId xmlns:a16="http://schemas.microsoft.com/office/drawing/2014/main" id="{F2346584-B88D-3448-A468-C9287D784078}"/>
              </a:ext>
            </a:extLst>
          </p:cNvPr>
          <p:cNvSpPr txBox="1"/>
          <p:nvPr/>
        </p:nvSpPr>
        <p:spPr>
          <a:xfrm>
            <a:off x="485964" y="4822103"/>
            <a:ext cx="5497852" cy="400110"/>
          </a:xfrm>
          <a:prstGeom prst="rect">
            <a:avLst/>
          </a:prstGeom>
          <a:noFill/>
        </p:spPr>
        <p:txBody>
          <a:bodyPr wrap="none" rtlCol="0">
            <a:spAutoFit/>
          </a:bodyPr>
          <a:lstStyle/>
          <a:p>
            <a:r>
              <a:rPr lang="en-US" sz="2000" dirty="0"/>
              <a:t>But unequally distributed across therapeutic areas</a:t>
            </a:r>
          </a:p>
        </p:txBody>
      </p:sp>
      <p:pic>
        <p:nvPicPr>
          <p:cNvPr id="15" name="Picture 14">
            <a:extLst>
              <a:ext uri="{FF2B5EF4-FFF2-40B4-BE49-F238E27FC236}">
                <a16:creationId xmlns:a16="http://schemas.microsoft.com/office/drawing/2014/main" id="{247F09A3-79BA-DA4E-B8B1-11C574ACC1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8750" y="5732880"/>
            <a:ext cx="9182100" cy="546100"/>
          </a:xfrm>
          <a:prstGeom prst="rect">
            <a:avLst/>
          </a:prstGeom>
        </p:spPr>
      </p:pic>
      <p:pic>
        <p:nvPicPr>
          <p:cNvPr id="17" name="Picture 16">
            <a:extLst>
              <a:ext uri="{FF2B5EF4-FFF2-40B4-BE49-F238E27FC236}">
                <a16:creationId xmlns:a16="http://schemas.microsoft.com/office/drawing/2014/main" id="{CF45B163-7323-7D40-ACE4-3BCB411059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48750" y="5173523"/>
            <a:ext cx="9156700" cy="622300"/>
          </a:xfrm>
          <a:prstGeom prst="rect">
            <a:avLst/>
          </a:prstGeom>
        </p:spPr>
      </p:pic>
      <p:sp>
        <p:nvSpPr>
          <p:cNvPr id="19" name="Footer Placeholder 4">
            <a:extLst>
              <a:ext uri="{FF2B5EF4-FFF2-40B4-BE49-F238E27FC236}">
                <a16:creationId xmlns:a16="http://schemas.microsoft.com/office/drawing/2014/main" id="{E2C97E5A-2E2F-2845-9931-8B82588702E4}"/>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22339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BE0FA0-221E-464B-A012-E8A0A0827E50}"/>
              </a:ext>
            </a:extLst>
          </p:cNvPr>
          <p:cNvSpPr>
            <a:spLocks noGrp="1"/>
          </p:cNvSpPr>
          <p:nvPr>
            <p:ph type="title"/>
          </p:nvPr>
        </p:nvSpPr>
        <p:spPr>
          <a:xfrm>
            <a:off x="584491" y="258285"/>
            <a:ext cx="11023018" cy="860425"/>
          </a:xfrm>
        </p:spPr>
        <p:txBody>
          <a:bodyPr>
            <a:normAutofit/>
          </a:bodyPr>
          <a:lstStyle/>
          <a:p>
            <a:r>
              <a:rPr lang="en-US" dirty="0">
                <a:cs typeface="Calibri" panose="020F0502020204030204" pitchFamily="34" charset="0"/>
              </a:rPr>
              <a:t>Demographics and Clinical Trial Drug Development: An Example</a:t>
            </a:r>
            <a:endParaRPr lang="en-US"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E69CB5B-C68F-6D44-A7AC-25928B98FDA5}"/>
              </a:ext>
            </a:extLst>
          </p:cNvPr>
          <p:cNvSpPr/>
          <p:nvPr/>
        </p:nvSpPr>
        <p:spPr>
          <a:xfrm>
            <a:off x="7428514" y="5814755"/>
            <a:ext cx="3891612" cy="461665"/>
          </a:xfrm>
          <a:prstGeom prst="rect">
            <a:avLst/>
          </a:prstGeom>
        </p:spPr>
        <p:txBody>
          <a:bodyPr wrap="square">
            <a:spAutoFit/>
          </a:bodyPr>
          <a:lstStyle/>
          <a:p>
            <a:r>
              <a:rPr lang="en-US" sz="1200" i="1" dirty="0">
                <a:latin typeface="Graphik"/>
              </a:rPr>
              <a:t>Riley Wong for ProPublica </a:t>
            </a:r>
            <a:r>
              <a:rPr lang="en-US" sz="1200" dirty="0"/>
              <a:t>Sept. 19, 2018 citing </a:t>
            </a:r>
            <a:r>
              <a:rPr lang="en-US" sz="1200" i="1" dirty="0">
                <a:solidFill>
                  <a:srgbClr val="A6A6A6"/>
                </a:solidFill>
                <a:latin typeface="Graphik"/>
              </a:rPr>
              <a:t>U.S. Food and Drug Administration; National Cancer Institute </a:t>
            </a:r>
            <a:endParaRPr lang="en-US" sz="1200" dirty="0"/>
          </a:p>
        </p:txBody>
      </p:sp>
      <p:sp>
        <p:nvSpPr>
          <p:cNvPr id="3" name="Slide Number Placeholder 2"/>
          <p:cNvSpPr>
            <a:spLocks noGrp="1"/>
          </p:cNvSpPr>
          <p:nvPr>
            <p:ph type="sldNum" sz="quarter" idx="12"/>
          </p:nvPr>
        </p:nvSpPr>
        <p:spPr/>
        <p:txBody>
          <a:bodyPr/>
          <a:lstStyle/>
          <a:p>
            <a:pPr>
              <a:defRPr/>
            </a:pPr>
            <a:fld id="{6B685D85-E4C0-4D6E-B9FC-872066DF7900}" type="slidenum">
              <a:rPr lang="en-US" altLang="en-US" smtClean="0"/>
              <a:pPr>
                <a:defRPr/>
              </a:pPr>
              <a:t>8</a:t>
            </a:fld>
            <a:endParaRPr lang="en-US" altLang="en-US"/>
          </a:p>
        </p:txBody>
      </p:sp>
      <p:pic>
        <p:nvPicPr>
          <p:cNvPr id="10" name="Picture 9">
            <a:extLst>
              <a:ext uri="{FF2B5EF4-FFF2-40B4-BE49-F238E27FC236}">
                <a16:creationId xmlns:a16="http://schemas.microsoft.com/office/drawing/2014/main" id="{B138EB25-203A-7948-818A-CC5E518A95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5"/>
          <a:stretch/>
        </p:blipFill>
        <p:spPr>
          <a:xfrm>
            <a:off x="1130436" y="1282520"/>
            <a:ext cx="4180775" cy="2316494"/>
          </a:xfrm>
          <a:prstGeom prst="rect">
            <a:avLst/>
          </a:prstGeom>
        </p:spPr>
      </p:pic>
      <p:sp>
        <p:nvSpPr>
          <p:cNvPr id="14" name="Rectangle 13">
            <a:extLst>
              <a:ext uri="{FF2B5EF4-FFF2-40B4-BE49-F238E27FC236}">
                <a16:creationId xmlns:a16="http://schemas.microsoft.com/office/drawing/2014/main" id="{65103E32-A6DF-3448-A76A-E7B6361F376F}"/>
              </a:ext>
            </a:extLst>
          </p:cNvPr>
          <p:cNvSpPr/>
          <p:nvPr/>
        </p:nvSpPr>
        <p:spPr>
          <a:xfrm>
            <a:off x="999808" y="3563925"/>
            <a:ext cx="4370010" cy="2308324"/>
          </a:xfrm>
          <a:prstGeom prst="rect">
            <a:avLst/>
          </a:prstGeom>
        </p:spPr>
        <p:txBody>
          <a:bodyPr wrap="square">
            <a:spAutoFit/>
          </a:bodyPr>
          <a:lstStyle/>
          <a:p>
            <a:r>
              <a:rPr lang="en-US" dirty="0">
                <a:latin typeface="Myriad Pro" panose="020B0503030403020204" pitchFamily="34" charset="0"/>
              </a:rPr>
              <a:t>Black Americans have the highest incidence of multiple myeloma but are significantly underrepresented in clinical trials in trials leading to approval of therapies to treat the disease.  In four global drug trials targeting multiple myeloma, the average participation of Black individuals was reported at 5%. </a:t>
            </a:r>
          </a:p>
        </p:txBody>
      </p:sp>
      <p:pic>
        <p:nvPicPr>
          <p:cNvPr id="7" name="Picture 6" descr="Graphical user interface&#10;&#10;Description automatically generated">
            <a:extLst>
              <a:ext uri="{FF2B5EF4-FFF2-40B4-BE49-F238E27FC236}">
                <a16:creationId xmlns:a16="http://schemas.microsoft.com/office/drawing/2014/main" id="{BA6F24B8-7D10-0F41-BDD6-0FBCE8ED02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6447" y="1181752"/>
            <a:ext cx="6675553" cy="3876128"/>
          </a:xfrm>
          <a:prstGeom prst="rect">
            <a:avLst/>
          </a:prstGeom>
        </p:spPr>
      </p:pic>
      <p:sp>
        <p:nvSpPr>
          <p:cNvPr id="11" name="Footer Placeholder 4">
            <a:extLst>
              <a:ext uri="{FF2B5EF4-FFF2-40B4-BE49-F238E27FC236}">
                <a16:creationId xmlns:a16="http://schemas.microsoft.com/office/drawing/2014/main" id="{D98C439E-156E-C24E-9E65-CF0004889C01}"/>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311738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5E8B-EC7F-FD4E-BC15-090FD853C24F}"/>
              </a:ext>
            </a:extLst>
          </p:cNvPr>
          <p:cNvSpPr>
            <a:spLocks noGrp="1"/>
          </p:cNvSpPr>
          <p:nvPr>
            <p:ph type="title"/>
          </p:nvPr>
        </p:nvSpPr>
        <p:spPr>
          <a:xfrm>
            <a:off x="686173" y="0"/>
            <a:ext cx="10546775" cy="976184"/>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2D7776B6-5CA5-244E-8126-087775003E34}"/>
              </a:ext>
            </a:extLst>
          </p:cNvPr>
          <p:cNvSpPr>
            <a:spLocks noGrp="1"/>
          </p:cNvSpPr>
          <p:nvPr>
            <p:ph idx="1"/>
          </p:nvPr>
        </p:nvSpPr>
        <p:spPr>
          <a:xfrm>
            <a:off x="782505" y="1324067"/>
            <a:ext cx="10354109" cy="5089088"/>
          </a:xfrm>
        </p:spPr>
        <p:txBody>
          <a:bodyPr>
            <a:normAutofit fontScale="92500" lnSpcReduction="20000"/>
          </a:bodyPr>
          <a:lstStyle/>
          <a:p>
            <a:pPr>
              <a:lnSpc>
                <a:spcPct val="100000"/>
              </a:lnSpc>
              <a:spcBef>
                <a:spcPts val="1800"/>
              </a:spcBef>
            </a:pPr>
            <a:r>
              <a:rPr lang="en-US" sz="2200" b="1" dirty="0">
                <a:solidFill>
                  <a:schemeClr val="accent5">
                    <a:lumMod val="50000"/>
                  </a:schemeClr>
                </a:solidFill>
              </a:rPr>
              <a:t>Clinical trials </a:t>
            </a:r>
            <a:r>
              <a:rPr lang="en-US" sz="2200" dirty="0">
                <a:solidFill>
                  <a:schemeClr val="tx1"/>
                </a:solidFill>
              </a:rPr>
              <a:t>are needed to develop new diagnostics, treatments, and vaccines.</a:t>
            </a:r>
          </a:p>
          <a:p>
            <a:pPr>
              <a:lnSpc>
                <a:spcPct val="100000"/>
              </a:lnSpc>
              <a:spcBef>
                <a:spcPts val="1800"/>
              </a:spcBef>
            </a:pPr>
            <a:r>
              <a:rPr lang="en-US" sz="2200" dirty="0">
                <a:solidFill>
                  <a:schemeClr val="tx1"/>
                </a:solidFill>
              </a:rPr>
              <a:t>Participants in trials should </a:t>
            </a:r>
            <a:r>
              <a:rPr lang="en-US" sz="2200" b="1" dirty="0">
                <a:solidFill>
                  <a:schemeClr val="accent5">
                    <a:lumMod val="50000"/>
                  </a:schemeClr>
                </a:solidFill>
              </a:rPr>
              <a:t>reflect the population </a:t>
            </a:r>
            <a:r>
              <a:rPr lang="en-US" sz="2200" dirty="0">
                <a:solidFill>
                  <a:schemeClr val="tx1"/>
                </a:solidFill>
              </a:rPr>
              <a:t>affected by the disease or those intended to utilize the intervention, drug, or device.</a:t>
            </a:r>
          </a:p>
          <a:p>
            <a:pPr>
              <a:lnSpc>
                <a:spcPct val="100000"/>
              </a:lnSpc>
              <a:spcBef>
                <a:spcPts val="1800"/>
              </a:spcBef>
            </a:pPr>
            <a:r>
              <a:rPr lang="en-US" sz="2200" dirty="0">
                <a:solidFill>
                  <a:schemeClr val="tx1"/>
                </a:solidFill>
              </a:rPr>
              <a:t>We should not assume that all </a:t>
            </a:r>
            <a:r>
              <a:rPr lang="en-US" sz="2200" b="1" dirty="0">
                <a:solidFill>
                  <a:schemeClr val="accent5">
                    <a:lumMod val="50000"/>
                  </a:schemeClr>
                </a:solidFill>
              </a:rPr>
              <a:t>individuals respond </a:t>
            </a:r>
            <a:r>
              <a:rPr lang="en-US" sz="2200" dirty="0">
                <a:solidFill>
                  <a:schemeClr val="tx1"/>
                </a:solidFill>
              </a:rPr>
              <a:t>similarly to interventions</a:t>
            </a:r>
            <a:r>
              <a:rPr lang="en-US" sz="2200" dirty="0"/>
              <a:t>.</a:t>
            </a:r>
          </a:p>
          <a:p>
            <a:pPr>
              <a:lnSpc>
                <a:spcPct val="100000"/>
              </a:lnSpc>
              <a:spcBef>
                <a:spcPts val="1800"/>
              </a:spcBef>
            </a:pPr>
            <a:r>
              <a:rPr lang="en-US" sz="2200" b="1" dirty="0">
                <a:solidFill>
                  <a:schemeClr val="accent5">
                    <a:lumMod val="50000"/>
                  </a:schemeClr>
                </a:solidFill>
              </a:rPr>
              <a:t>Underrepresentation in clinical trials </a:t>
            </a:r>
            <a:r>
              <a:rPr lang="en-US" sz="2200" dirty="0">
                <a:solidFill>
                  <a:schemeClr val="tx1"/>
                </a:solidFill>
              </a:rPr>
              <a:t>of Black, Latinx, Asian, Native American, and other underserved populations—as well as women and individuals at either end of the age spectrum—</a:t>
            </a:r>
            <a:r>
              <a:rPr lang="en-US" sz="2200" b="1" dirty="0">
                <a:solidFill>
                  <a:schemeClr val="accent5">
                    <a:lumMod val="50000"/>
                  </a:schemeClr>
                </a:solidFill>
              </a:rPr>
              <a:t>is not new</a:t>
            </a:r>
            <a:r>
              <a:rPr lang="en-US" sz="2200" dirty="0"/>
              <a:t>, </a:t>
            </a:r>
            <a:r>
              <a:rPr lang="en-US" sz="2200" dirty="0">
                <a:solidFill>
                  <a:schemeClr val="tx1"/>
                </a:solidFill>
              </a:rPr>
              <a:t>persists in both industry and academic trials, and exists across many therapeutic areas.</a:t>
            </a:r>
          </a:p>
          <a:p>
            <a:pPr>
              <a:lnSpc>
                <a:spcPct val="100000"/>
              </a:lnSpc>
              <a:spcBef>
                <a:spcPts val="1800"/>
              </a:spcBef>
            </a:pPr>
            <a:r>
              <a:rPr lang="en-US" sz="2200" dirty="0">
                <a:solidFill>
                  <a:schemeClr val="tx1"/>
                </a:solidFill>
              </a:rPr>
              <a:t>Race and ethnicity are social constructs, not a biological determinants; </a:t>
            </a:r>
            <a:r>
              <a:rPr lang="en-US" sz="2200" b="1" dirty="0">
                <a:solidFill>
                  <a:schemeClr val="accent5">
                    <a:lumMod val="50000"/>
                  </a:schemeClr>
                </a:solidFill>
              </a:rPr>
              <a:t>social determinants of health</a:t>
            </a:r>
            <a:r>
              <a:rPr lang="en-US" sz="2200" dirty="0">
                <a:solidFill>
                  <a:schemeClr val="accent5">
                    <a:lumMod val="50000"/>
                  </a:schemeClr>
                </a:solidFill>
              </a:rPr>
              <a:t>, </a:t>
            </a:r>
            <a:r>
              <a:rPr lang="en-US" sz="2200" dirty="0">
                <a:solidFill>
                  <a:schemeClr val="tx1"/>
                </a:solidFill>
              </a:rPr>
              <a:t>however,</a:t>
            </a:r>
            <a:r>
              <a:rPr lang="en-US" sz="2200" b="1" dirty="0">
                <a:solidFill>
                  <a:schemeClr val="tx1"/>
                </a:solidFill>
              </a:rPr>
              <a:t> </a:t>
            </a:r>
            <a:r>
              <a:rPr lang="en-US" sz="2200" dirty="0">
                <a:solidFill>
                  <a:schemeClr val="tx1"/>
                </a:solidFill>
              </a:rPr>
              <a:t>have a real impact on biology. In so far as subgroup differences are not examined, potential scientific insights are left unexplored.</a:t>
            </a:r>
          </a:p>
          <a:p>
            <a:pPr>
              <a:lnSpc>
                <a:spcPct val="100000"/>
              </a:lnSpc>
              <a:spcBef>
                <a:spcPts val="1800"/>
              </a:spcBef>
            </a:pPr>
            <a:r>
              <a:rPr lang="en-US" altLang="en-US" sz="2200" dirty="0">
                <a:solidFill>
                  <a:schemeClr val="tx1"/>
                </a:solidFill>
                <a:cs typeface="arial" panose="020B0604020202020204" pitchFamily="34" charset="0"/>
              </a:rPr>
              <a:t>Diverse representation in clinical trials is not simply a matter of biology, but a matter of </a:t>
            </a:r>
            <a:r>
              <a:rPr lang="en-US" altLang="en-US" sz="2200" b="1" dirty="0">
                <a:solidFill>
                  <a:schemeClr val="accent5">
                    <a:lumMod val="50000"/>
                  </a:schemeClr>
                </a:solidFill>
                <a:cs typeface="arial" panose="020B0604020202020204" pitchFamily="34" charset="0"/>
              </a:rPr>
              <a:t>health equity, fairness, and public trust</a:t>
            </a:r>
            <a:r>
              <a:rPr lang="en-US" altLang="en-US" sz="2200" dirty="0">
                <a:cs typeface="arial" panose="020B0604020202020204" pitchFamily="34" charset="0"/>
              </a:rPr>
              <a:t>. </a:t>
            </a:r>
          </a:p>
          <a:p>
            <a:pPr>
              <a:lnSpc>
                <a:spcPct val="100000"/>
              </a:lnSpc>
              <a:spcBef>
                <a:spcPts val="1800"/>
              </a:spcBef>
            </a:pPr>
            <a:r>
              <a:rPr lang="en-US" sz="2200" dirty="0"/>
              <a:t>Representation is an important principle of generalizable research.</a:t>
            </a:r>
          </a:p>
          <a:p>
            <a:pPr>
              <a:lnSpc>
                <a:spcPct val="100000"/>
              </a:lnSpc>
              <a:spcBef>
                <a:spcPts val="1800"/>
              </a:spcBef>
            </a:pPr>
            <a:endParaRPr lang="en-US" altLang="en-US" sz="2200" dirty="0">
              <a:cs typeface="arial" panose="020B0604020202020204" pitchFamily="34" charset="0"/>
            </a:endParaRPr>
          </a:p>
        </p:txBody>
      </p:sp>
      <p:sp>
        <p:nvSpPr>
          <p:cNvPr id="6" name="Slide Number Placeholder 5">
            <a:extLst>
              <a:ext uri="{FF2B5EF4-FFF2-40B4-BE49-F238E27FC236}">
                <a16:creationId xmlns:a16="http://schemas.microsoft.com/office/drawing/2014/main" id="{429CC349-469C-0548-84F5-066B733CA2CD}"/>
              </a:ext>
            </a:extLst>
          </p:cNvPr>
          <p:cNvSpPr>
            <a:spLocks noGrp="1"/>
          </p:cNvSpPr>
          <p:nvPr>
            <p:ph type="sldNum" sz="quarter" idx="12"/>
          </p:nvPr>
        </p:nvSpPr>
        <p:spPr/>
        <p:txBody>
          <a:bodyPr/>
          <a:lstStyle/>
          <a:p>
            <a:fld id="{9613E06C-BF75-C64F-BB3A-625D3BF6ECBE}" type="slidenum">
              <a:rPr lang="en-US" smtClean="0"/>
              <a:t>9</a:t>
            </a:fld>
            <a:endParaRPr lang="en-US" dirty="0"/>
          </a:p>
        </p:txBody>
      </p:sp>
      <p:sp>
        <p:nvSpPr>
          <p:cNvPr id="9" name="Footer Placeholder 4">
            <a:extLst>
              <a:ext uri="{FF2B5EF4-FFF2-40B4-BE49-F238E27FC236}">
                <a16:creationId xmlns:a16="http://schemas.microsoft.com/office/drawing/2014/main" id="{B05205E8-F987-5F45-98CE-80160C8F2BE0}"/>
              </a:ext>
            </a:extLst>
          </p:cNvPr>
          <p:cNvSpPr>
            <a:spLocks noGrp="1"/>
          </p:cNvSpPr>
          <p:nvPr>
            <p:ph type="ftr" sz="quarter" idx="11"/>
          </p:nvPr>
        </p:nvSpPr>
        <p:spPr>
          <a:xfrm>
            <a:off x="3819437" y="6428538"/>
            <a:ext cx="1281201" cy="365125"/>
          </a:xfrm>
        </p:spPr>
        <p:txBody>
          <a:bodyPr/>
          <a:lstStyle/>
          <a:p>
            <a:pPr algn="l"/>
            <a:r>
              <a:rPr lang="en-US" altLang="en-US" dirty="0"/>
              <a:t>©MRCT Center</a:t>
            </a:r>
          </a:p>
        </p:txBody>
      </p:sp>
    </p:spTree>
    <p:extLst>
      <p:ext uri="{BB962C8B-B14F-4D97-AF65-F5344CB8AC3E}">
        <p14:creationId xmlns:p14="http://schemas.microsoft.com/office/powerpoint/2010/main" val="149329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C1101A13F00CCF4CBCBE3C6CBFD4DB92" ma:contentTypeVersion="10" ma:contentTypeDescription="Create a new document." ma:contentTypeScope="" ma:versionID="25ebba7452269273d6f30c482fe414c7">
  <xsd:schema xmlns:xsd="http://www.w3.org/2001/XMLSchema" xmlns:xs="http://www.w3.org/2001/XMLSchema" xmlns:p="http://schemas.microsoft.com/office/2006/metadata/properties" xmlns:ns3="1bb770dd-6478-497c-a142-5b99ce12bfbb" targetNamespace="http://schemas.microsoft.com/office/2006/metadata/properties" ma:root="true" ma:fieldsID="46419c5d677fc02e565d1aa47ba05327" ns3:_="">
    <xsd:import namespace="1bb770dd-6478-497c-a142-5b99ce12bf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770dd-6478-497c-a142-5b99ce12bf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66C71-E3FB-4C18-A30F-41D4E12DA067}">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E144D52F-D2F9-4500-95E5-CA2102653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b770dd-6478-497c-a142-5b99ce12b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1A9540-B12D-462D-B80F-0232AB1ABA08}">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DA26FFE3-ED8D-4FDF-8AAD-3A757F010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45852</TotalTime>
  <Words>4105</Words>
  <Application>Microsoft Macintosh PowerPoint</Application>
  <PresentationFormat>Widescreen</PresentationFormat>
  <Paragraphs>641</Paragraphs>
  <Slides>48</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Courier New</vt:lpstr>
      <vt:lpstr>Graphik</vt:lpstr>
      <vt:lpstr>Invention</vt:lpstr>
      <vt:lpstr>Myriad Pro</vt:lpstr>
      <vt:lpstr>Myriad Pro Light</vt:lpstr>
      <vt:lpstr>Wingdings</vt:lpstr>
      <vt:lpstr>Office Theme</vt:lpstr>
      <vt:lpstr>PowerPoint Presentation</vt:lpstr>
      <vt:lpstr>Attribution and Citation</vt:lpstr>
      <vt:lpstr>PowerPoint Presentation</vt:lpstr>
      <vt:lpstr>Aims and Disclaimer</vt:lpstr>
      <vt:lpstr>The Case For Diversity in Clinical Research</vt:lpstr>
      <vt:lpstr>Health disparities by race and ethnicity in the COVID-19 pandemic</vt:lpstr>
      <vt:lpstr>FDA Drug Trial Snapshots: Summaries</vt:lpstr>
      <vt:lpstr>Demographics and Clinical Trial Drug Development: An Example</vt:lpstr>
      <vt:lpstr>Background</vt:lpstr>
      <vt:lpstr>Does it matter?</vt:lpstr>
      <vt:lpstr>MRCT Center’s Guidance Document: Achieving Diversity, Inclusion, and Equity in Clinical Research </vt:lpstr>
      <vt:lpstr>Inclusion and equity in research start with evidence, information, and trust </vt:lpstr>
      <vt:lpstr>Diversity exists across many dimensions</vt:lpstr>
      <vt:lpstr>Many factors impact response to interventions and medicinal products</vt:lpstr>
      <vt:lpstr>Broadening Engagement</vt:lpstr>
      <vt:lpstr>Barriers: Every stakeholder can take responsibility</vt:lpstr>
      <vt:lpstr>Change requires engagement with participants, the community and the public</vt:lpstr>
      <vt:lpstr>Patient and community engagement support diverse participation</vt:lpstr>
      <vt:lpstr>Participant engagement across the clinical trial </vt:lpstr>
      <vt:lpstr>Process, approach, and strategy for community engagement</vt:lpstr>
      <vt:lpstr>Individuals must be invited</vt:lpstr>
      <vt:lpstr>So why are some people not asked?</vt:lpstr>
      <vt:lpstr>Study Design, Conduct, and Implementation</vt:lpstr>
      <vt:lpstr>PowerPoint Presentation</vt:lpstr>
      <vt:lpstr>PowerPoint Presentation</vt:lpstr>
      <vt:lpstr>Community awareness includes healthcare providers</vt:lpstr>
      <vt:lpstr>PowerPoint Presentation</vt:lpstr>
      <vt:lpstr>Trial planning</vt:lpstr>
      <vt:lpstr>Eligibility Criteria</vt:lpstr>
      <vt:lpstr>Clear communication is a shared responsibility</vt:lpstr>
      <vt:lpstr>PowerPoint Presentation</vt:lpstr>
      <vt:lpstr>PowerPoint Presentation</vt:lpstr>
      <vt:lpstr>PowerPoint Presentation</vt:lpstr>
      <vt:lpstr>Multi-site trials aggregate site data </vt:lpstr>
      <vt:lpstr>Tools and resources</vt:lpstr>
      <vt:lpstr>Diversity and inclusion considerations extend beyond a single study</vt:lpstr>
      <vt:lpstr>Interactions with health regulatory agencies are key</vt:lpstr>
      <vt:lpstr>Accountability, Commitments, and the Future</vt:lpstr>
      <vt:lpstr>PowerPoint Presentation</vt:lpstr>
      <vt:lpstr>Clinical Research Workforce Development</vt:lpstr>
      <vt:lpstr>Minimum expectations of workforce development</vt:lpstr>
      <vt:lpstr>Role of the IRB/REC in promoting diversity and inclusion</vt:lpstr>
      <vt:lpstr>Public Commitment to Diversity in Clinical Research</vt:lpstr>
      <vt:lpstr>Accountability in Partnership</vt:lpstr>
      <vt:lpstr>Accountability in Partnership</vt:lpstr>
      <vt:lpstr>The work ahead</vt:lpstr>
      <vt:lpstr>Where to start?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Ewing, Jennifer M.</dc:creator>
  <cp:lastModifiedBy>Ewing, Jennifer M.</cp:lastModifiedBy>
  <cp:revision>445</cp:revision>
  <dcterms:created xsi:type="dcterms:W3CDTF">2020-08-12T19:08:45Z</dcterms:created>
  <dcterms:modified xsi:type="dcterms:W3CDTF">2021-09-07T23:52:30Z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a4924b68-afcf-4cb7-aa3f-49276bf0ff92</vt:lpwstr>
  </property>
  <property fmtid="{D5CDD505-2E9C-101B-9397-08002B2CF9AE}" pid="3" name="bjSaver">
    <vt:lpwstr>HwbxQkyeQVF4eT7plc4D3Z+K/hug+lO/</vt:lpwstr>
  </property>
  <property fmtid="{D5CDD505-2E9C-101B-9397-08002B2CF9AE}" pid="4"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5" name="bjDocumentLabelXML-0">
    <vt:lpwstr>ames.com/2008/01/sie/internal/label"&gt;&lt;element uid="9920fcc9-9f43-4d43-9e3e-b98a219cfd55" value="" /&gt;&lt;/sisl&gt;</vt:lpwstr>
  </property>
  <property fmtid="{D5CDD505-2E9C-101B-9397-08002B2CF9AE}" pid="6" name="bjDocumentSecurityLabel">
    <vt:lpwstr>Not Classified</vt:lpwstr>
  </property>
  <property fmtid="{D5CDD505-2E9C-101B-9397-08002B2CF9AE}" pid="7" name="ContentTypeId">
    <vt:lpwstr>0x010100C1101A13F00CCF4CBCBE3C6CBFD4DB92</vt:lpwstr>
  </property>
  <property fmtid="{D5CDD505-2E9C-101B-9397-08002B2CF9AE}" pid="8" name="_AdHocReviewCycleID">
    <vt:i4>1483883316</vt:i4>
  </property>
  <property fmtid="{D5CDD505-2E9C-101B-9397-08002B2CF9AE}" pid="9" name="_NewReviewCycle">
    <vt:lpwstr/>
  </property>
  <property fmtid="{D5CDD505-2E9C-101B-9397-08002B2CF9AE}" pid="10" name="_EmailSubject">
    <vt:lpwstr>FDA slides</vt:lpwstr>
  </property>
  <property fmtid="{D5CDD505-2E9C-101B-9397-08002B2CF9AE}" pid="11" name="_AuthorEmail">
    <vt:lpwstr>luther_clark@merck.com</vt:lpwstr>
  </property>
  <property fmtid="{D5CDD505-2E9C-101B-9397-08002B2CF9AE}" pid="12" name="_AuthorEmailDisplayName">
    <vt:lpwstr>Clark, Luther T</vt:lpwstr>
  </property>
</Properties>
</file>